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6E63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1">
                <a:solidFill>
                  <a:srgbClr val="7E64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6E63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1">
                <a:solidFill>
                  <a:srgbClr val="7E64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6E63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rgbClr val="6E63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85481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9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68883" y="3262757"/>
            <a:ext cx="48260" cy="345440"/>
          </a:xfrm>
          <a:custGeom>
            <a:avLst/>
            <a:gdLst/>
            <a:ahLst/>
            <a:cxnLst/>
            <a:rect l="l" t="t" r="r" b="b"/>
            <a:pathLst>
              <a:path w="48259" h="345439">
                <a:moveTo>
                  <a:pt x="0" y="0"/>
                </a:moveTo>
                <a:lnTo>
                  <a:pt x="0" y="344931"/>
                </a:lnTo>
              </a:path>
              <a:path w="48259" h="345439">
                <a:moveTo>
                  <a:pt x="47713" y="0"/>
                </a:moveTo>
                <a:lnTo>
                  <a:pt x="47713" y="344931"/>
                </a:lnTo>
              </a:path>
            </a:pathLst>
          </a:custGeom>
          <a:ln w="25400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495" y="367728"/>
            <a:ext cx="7215822" cy="1260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rgbClr val="6E635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72659" y="3258820"/>
            <a:ext cx="5942965" cy="2891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1">
                <a:solidFill>
                  <a:srgbClr val="7E6452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4659" y="6440804"/>
            <a:ext cx="742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15" dirty="0">
                <a:latin typeface="Verdana"/>
                <a:cs typeface="Verdana"/>
              </a:rPr>
              <a:t>1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56183" y="-4762"/>
            <a:ext cx="534670" cy="6867525"/>
            <a:chOff x="456183" y="-4762"/>
            <a:chExt cx="534670" cy="6867525"/>
          </a:xfrm>
        </p:grpSpPr>
        <p:sp>
          <p:nvSpPr>
            <p:cNvPr id="5" name="object 5"/>
            <p:cNvSpPr/>
            <p:nvPr/>
          </p:nvSpPr>
          <p:spPr>
            <a:xfrm>
              <a:off x="985481" y="0"/>
              <a:ext cx="0" cy="6858000"/>
            </a:xfrm>
            <a:custGeom>
              <a:avLst/>
              <a:gdLst/>
              <a:ahLst/>
              <a:cxnLst/>
              <a:rect l="l" t="t" r="r" b="b"/>
              <a:pathLst>
                <a:path h="6858000">
                  <a:moveTo>
                    <a:pt x="0" y="0"/>
                  </a:moveTo>
                  <a:lnTo>
                    <a:pt x="0" y="685799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68883" y="3262757"/>
              <a:ext cx="48260" cy="345440"/>
            </a:xfrm>
            <a:custGeom>
              <a:avLst/>
              <a:gdLst/>
              <a:ahLst/>
              <a:cxnLst/>
              <a:rect l="l" t="t" r="r" b="b"/>
              <a:pathLst>
                <a:path w="48259" h="345439">
                  <a:moveTo>
                    <a:pt x="0" y="0"/>
                  </a:moveTo>
                  <a:lnTo>
                    <a:pt x="0" y="344931"/>
                  </a:lnTo>
                </a:path>
                <a:path w="48259" h="345439">
                  <a:moveTo>
                    <a:pt x="47713" y="0"/>
                  </a:moveTo>
                  <a:lnTo>
                    <a:pt x="47713" y="344931"/>
                  </a:lnTo>
                </a:path>
              </a:pathLst>
            </a:custGeom>
            <a:ln w="25400">
              <a:solidFill>
                <a:srgbClr val="0E6EC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866900" y="1188618"/>
            <a:ext cx="2213610" cy="294640"/>
          </a:xfrm>
          <a:prstGeom prst="rect">
            <a:avLst/>
          </a:prstGeom>
          <a:solidFill>
            <a:srgbClr val="0E6EC5"/>
          </a:solidFill>
        </p:spPr>
        <p:txBody>
          <a:bodyPr vert="horz" wrap="square" lIns="0" tIns="83185" rIns="0" bIns="0" rtlCol="0">
            <a:spAutoFit/>
          </a:bodyPr>
          <a:lstStyle/>
          <a:p>
            <a:pPr marL="219075">
              <a:lnSpc>
                <a:spcPct val="100000"/>
              </a:lnSpc>
              <a:spcBef>
                <a:spcPts val="655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900" spc="-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30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900">
              <a:latin typeface="Verdana"/>
              <a:cs typeface="Verdan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88439" y="1482852"/>
            <a:ext cx="5433060" cy="3457575"/>
            <a:chOff x="1488439" y="1482852"/>
            <a:chExt cx="5433060" cy="3457575"/>
          </a:xfrm>
        </p:grpSpPr>
        <p:sp>
          <p:nvSpPr>
            <p:cNvPr id="9" name="object 9"/>
            <p:cNvSpPr/>
            <p:nvPr/>
          </p:nvSpPr>
          <p:spPr>
            <a:xfrm>
              <a:off x="3926585" y="1482852"/>
              <a:ext cx="153670" cy="153670"/>
            </a:xfrm>
            <a:custGeom>
              <a:avLst/>
              <a:gdLst/>
              <a:ahLst/>
              <a:cxnLst/>
              <a:rect l="l" t="t" r="r" b="b"/>
              <a:pathLst>
                <a:path w="153670" h="153669">
                  <a:moveTo>
                    <a:pt x="153669" y="0"/>
                  </a:moveTo>
                  <a:lnTo>
                    <a:pt x="0" y="0"/>
                  </a:lnTo>
                  <a:lnTo>
                    <a:pt x="0" y="153670"/>
                  </a:lnTo>
                  <a:lnTo>
                    <a:pt x="153669" y="0"/>
                  </a:lnTo>
                  <a:close/>
                </a:path>
              </a:pathLst>
            </a:custGeom>
            <a:solidFill>
              <a:srgbClr val="0A52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8439" y="3081019"/>
              <a:ext cx="3482340" cy="13461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88439" y="3594100"/>
              <a:ext cx="5433060" cy="134620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854454" y="3236912"/>
            <a:ext cx="4661535" cy="1271270"/>
          </a:xfrm>
          <a:prstGeom prst="rect">
            <a:avLst/>
          </a:prstGeom>
        </p:spPr>
        <p:txBody>
          <a:bodyPr vert="horz" wrap="square" lIns="0" tIns="230504" rIns="0" bIns="0" rtlCol="0">
            <a:spAutoFit/>
          </a:bodyPr>
          <a:lstStyle/>
          <a:p>
            <a:pPr marL="12700" marR="5080">
              <a:lnSpc>
                <a:spcPct val="70200"/>
              </a:lnSpc>
              <a:spcBef>
                <a:spcPts val="1814"/>
              </a:spcBef>
            </a:pPr>
            <a:r>
              <a:rPr sz="4800" b="1" spc="-409" dirty="0">
                <a:solidFill>
                  <a:srgbClr val="FFFFFF"/>
                </a:solidFill>
                <a:latin typeface="Verdana"/>
                <a:cs typeface="Verdana"/>
              </a:rPr>
              <a:t>TOPIC</a:t>
            </a:r>
            <a:r>
              <a:rPr sz="4800" b="1" spc="-5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spc="-670" dirty="0">
                <a:solidFill>
                  <a:srgbClr val="FFFFFF"/>
                </a:solidFill>
                <a:latin typeface="Verdana"/>
                <a:cs typeface="Verdana"/>
              </a:rPr>
              <a:t>4: </a:t>
            </a:r>
            <a:r>
              <a:rPr sz="4800" b="1" spc="-350" dirty="0">
                <a:solidFill>
                  <a:srgbClr val="FFFFFF"/>
                </a:solidFill>
                <a:latin typeface="Verdana"/>
                <a:cs typeface="Verdana"/>
              </a:rPr>
              <a:t>ELECTROLYSIS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959" y="6440804"/>
            <a:ext cx="1003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Verdana"/>
                <a:cs typeface="Verdana"/>
              </a:rPr>
              <a:t>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4454" y="2671381"/>
            <a:ext cx="2393950" cy="1011555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>
              <a:lnSpc>
                <a:spcPct val="79600"/>
              </a:lnSpc>
              <a:spcBef>
                <a:spcPts val="980"/>
              </a:spcBef>
            </a:pPr>
            <a:r>
              <a:rPr sz="3600" b="1" spc="-30" dirty="0">
                <a:latin typeface="Verdana"/>
                <a:cs typeface="Verdana"/>
              </a:rPr>
              <a:t>CHAPTER </a:t>
            </a:r>
            <a:r>
              <a:rPr sz="3600" b="1" spc="-290" dirty="0">
                <a:latin typeface="Verdana"/>
                <a:cs typeface="Verdana"/>
              </a:rPr>
              <a:t>ANALYSIS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6900" y="1188618"/>
            <a:ext cx="907415" cy="294640"/>
          </a:xfrm>
          <a:prstGeom prst="rect">
            <a:avLst/>
          </a:prstGeom>
          <a:solidFill>
            <a:srgbClr val="0E6EC5"/>
          </a:solidFill>
        </p:spPr>
        <p:txBody>
          <a:bodyPr vert="horz" wrap="square" lIns="0" tIns="83185" rIns="0" bIns="0" rtlCol="0">
            <a:spAutoFit/>
          </a:bodyPr>
          <a:lstStyle/>
          <a:p>
            <a:pPr marL="117475">
              <a:lnSpc>
                <a:spcPct val="100000"/>
              </a:lnSpc>
              <a:spcBef>
                <a:spcPts val="655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9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Verdana"/>
                <a:cs typeface="Verdana"/>
              </a:rPr>
              <a:t>ABOUT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620264" y="1482852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69" h="153669">
                <a:moveTo>
                  <a:pt x="153669" y="0"/>
                </a:moveTo>
                <a:lnTo>
                  <a:pt x="0" y="0"/>
                </a:lnTo>
                <a:lnTo>
                  <a:pt x="0" y="153670"/>
                </a:lnTo>
                <a:lnTo>
                  <a:pt x="153669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03084" y="1908111"/>
            <a:ext cx="413384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90" dirty="0">
                <a:latin typeface="Verdana"/>
                <a:cs typeface="Verdana"/>
              </a:rPr>
              <a:t>TIME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59905" y="3601720"/>
            <a:ext cx="4991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Verdana"/>
                <a:cs typeface="Verdana"/>
              </a:rPr>
              <a:t>EXAM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05905" y="5276850"/>
            <a:ext cx="100711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70" dirty="0">
                <a:latin typeface="Verdana"/>
                <a:cs typeface="Verdana"/>
              </a:rPr>
              <a:t>WEIGHTAGE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119491" y="1181100"/>
            <a:ext cx="0" cy="1274445"/>
          </a:xfrm>
          <a:custGeom>
            <a:avLst/>
            <a:gdLst/>
            <a:ahLst/>
            <a:cxnLst/>
            <a:rect l="l" t="t" r="r" b="b"/>
            <a:pathLst>
              <a:path h="1274445">
                <a:moveTo>
                  <a:pt x="0" y="0"/>
                </a:moveTo>
                <a:lnTo>
                  <a:pt x="0" y="127419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19491" y="2796285"/>
            <a:ext cx="0" cy="1274445"/>
          </a:xfrm>
          <a:custGeom>
            <a:avLst/>
            <a:gdLst/>
            <a:ahLst/>
            <a:cxnLst/>
            <a:rect l="l" t="t" r="r" b="b"/>
            <a:pathLst>
              <a:path h="1274445">
                <a:moveTo>
                  <a:pt x="0" y="0"/>
                </a:moveTo>
                <a:lnTo>
                  <a:pt x="0" y="1274318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19491" y="4411471"/>
            <a:ext cx="0" cy="1274445"/>
          </a:xfrm>
          <a:custGeom>
            <a:avLst/>
            <a:gdLst/>
            <a:ahLst/>
            <a:cxnLst/>
            <a:rect l="l" t="t" r="r" b="b"/>
            <a:pathLst>
              <a:path h="1274445">
                <a:moveTo>
                  <a:pt x="0" y="0"/>
                </a:moveTo>
                <a:lnTo>
                  <a:pt x="0" y="127427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368283" y="1325879"/>
            <a:ext cx="1791335" cy="711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700"/>
              </a:spcBef>
              <a:buChar char="•"/>
              <a:tabLst>
                <a:tab pos="185420" algn="l"/>
              </a:tabLst>
            </a:pPr>
            <a:r>
              <a:rPr sz="1000" dirty="0">
                <a:latin typeface="Arial"/>
                <a:cs typeface="Arial"/>
              </a:rPr>
              <a:t>Very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45" dirty="0">
                <a:latin typeface="Arial Black"/>
                <a:cs typeface="Arial Black"/>
              </a:rPr>
              <a:t>difficult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"/>
                <a:cs typeface="Arial"/>
              </a:rPr>
              <a:t>chapter</a:t>
            </a:r>
            <a:endParaRPr sz="1000">
              <a:latin typeface="Arial"/>
              <a:cs typeface="Arial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sz="1000" spc="-100" dirty="0">
                <a:latin typeface="Arial Black"/>
                <a:cs typeface="Arial Black"/>
              </a:rPr>
              <a:t>4</a:t>
            </a:r>
            <a:r>
              <a:rPr sz="1000" spc="8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electrolytic</a:t>
            </a:r>
            <a:r>
              <a:rPr sz="1000" spc="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cell</a:t>
            </a:r>
            <a:r>
              <a:rPr sz="1000" spc="10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set-</a:t>
            </a:r>
            <a:r>
              <a:rPr sz="1000" spc="40" dirty="0">
                <a:latin typeface="Arial"/>
                <a:cs typeface="Arial"/>
              </a:rPr>
              <a:t>up</a:t>
            </a:r>
            <a:endParaRPr sz="1000">
              <a:latin typeface="Arial"/>
              <a:cs typeface="Arial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185420" algn="l"/>
              </a:tabLst>
            </a:pPr>
            <a:r>
              <a:rPr sz="1000" spc="-100" dirty="0">
                <a:latin typeface="Arial Black"/>
                <a:cs typeface="Arial Black"/>
              </a:rPr>
              <a:t>1</a:t>
            </a:r>
            <a:r>
              <a:rPr sz="1000" spc="6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simple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electric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cell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set-</a:t>
            </a:r>
            <a:r>
              <a:rPr sz="1000" spc="40" dirty="0">
                <a:latin typeface="Arial"/>
                <a:cs typeface="Arial"/>
              </a:rPr>
              <a:t>up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68283" y="2939415"/>
            <a:ext cx="3003550" cy="7112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700"/>
              </a:spcBef>
              <a:buChar char="•"/>
              <a:tabLst>
                <a:tab pos="185420" algn="l"/>
              </a:tabLst>
            </a:pPr>
            <a:r>
              <a:rPr sz="1000" dirty="0">
                <a:latin typeface="Arial"/>
                <a:cs typeface="Arial"/>
              </a:rPr>
              <a:t>Usually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tested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spc="60" dirty="0">
                <a:latin typeface="Arial"/>
                <a:cs typeface="Arial"/>
              </a:rPr>
              <a:t>both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MCQ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&amp;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Paper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-50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85420" marR="5080" indent="-173355">
              <a:lnSpc>
                <a:spcPct val="150000"/>
              </a:lnSpc>
              <a:buChar char="•"/>
              <a:tabLst>
                <a:tab pos="185420" algn="l"/>
              </a:tabLst>
            </a:pPr>
            <a:r>
              <a:rPr sz="1000" spc="10" dirty="0">
                <a:latin typeface="Arial"/>
                <a:cs typeface="Arial"/>
              </a:rPr>
              <a:t>Will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need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prior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knowledge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60" dirty="0">
                <a:latin typeface="Arial"/>
                <a:cs typeface="Arial"/>
              </a:rPr>
              <a:t>from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other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chapters: </a:t>
            </a:r>
            <a:r>
              <a:rPr sz="1000" spc="20" dirty="0">
                <a:latin typeface="Arial"/>
                <a:cs typeface="Arial"/>
              </a:rPr>
              <a:t>Oxidation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&amp;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Reduction,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Chemical</a:t>
            </a:r>
            <a:r>
              <a:rPr sz="1000" spc="-5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Equations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68283" y="4708334"/>
            <a:ext cx="3064510" cy="48323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85420" indent="-172720">
              <a:lnSpc>
                <a:spcPct val="100000"/>
              </a:lnSpc>
              <a:spcBef>
                <a:spcPts val="700"/>
              </a:spcBef>
              <a:buChar char="•"/>
              <a:tabLst>
                <a:tab pos="185420" algn="l"/>
              </a:tabLst>
            </a:pPr>
            <a:r>
              <a:rPr sz="1000" spc="50" dirty="0">
                <a:latin typeface="Arial"/>
                <a:cs typeface="Arial"/>
              </a:rPr>
              <a:t>Medium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overall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weightage</a:t>
            </a:r>
            <a:endParaRPr sz="1000">
              <a:latin typeface="Arial"/>
              <a:cs typeface="Arial"/>
            </a:endParaRPr>
          </a:p>
          <a:p>
            <a:pPr marL="185420" indent="-172720">
              <a:lnSpc>
                <a:spcPct val="100000"/>
              </a:lnSpc>
              <a:spcBef>
                <a:spcPts val="600"/>
              </a:spcBef>
              <a:buChar char="•"/>
              <a:tabLst>
                <a:tab pos="185420" algn="l"/>
              </a:tabLst>
            </a:pPr>
            <a:r>
              <a:rPr sz="1000" dirty="0">
                <a:latin typeface="Arial"/>
                <a:cs typeface="Arial"/>
              </a:rPr>
              <a:t>Constitute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to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-95" dirty="0">
                <a:latin typeface="Arial Black"/>
                <a:cs typeface="Arial Black"/>
              </a:rPr>
              <a:t>4%</a:t>
            </a:r>
            <a:r>
              <a:rPr sz="1000" spc="10" dirty="0">
                <a:latin typeface="Arial Black"/>
                <a:cs typeface="Arial Black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marks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for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past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5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year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papers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81876" y="1321180"/>
            <a:ext cx="452120" cy="452120"/>
          </a:xfrm>
          <a:custGeom>
            <a:avLst/>
            <a:gdLst/>
            <a:ahLst/>
            <a:cxnLst/>
            <a:rect l="l" t="t" r="r" b="b"/>
            <a:pathLst>
              <a:path w="452120" h="452119">
                <a:moveTo>
                  <a:pt x="225932" y="0"/>
                </a:moveTo>
                <a:lnTo>
                  <a:pt x="180381" y="4593"/>
                </a:lnTo>
                <a:lnTo>
                  <a:pt x="137963" y="17766"/>
                </a:lnTo>
                <a:lnTo>
                  <a:pt x="99584" y="38609"/>
                </a:lnTo>
                <a:lnTo>
                  <a:pt x="66151" y="66214"/>
                </a:lnTo>
                <a:lnTo>
                  <a:pt x="38569" y="99671"/>
                </a:lnTo>
                <a:lnTo>
                  <a:pt x="17746" y="138070"/>
                </a:lnTo>
                <a:lnTo>
                  <a:pt x="4587" y="180503"/>
                </a:lnTo>
                <a:lnTo>
                  <a:pt x="0" y="226060"/>
                </a:lnTo>
                <a:lnTo>
                  <a:pt x="4587" y="271574"/>
                </a:lnTo>
                <a:lnTo>
                  <a:pt x="17746" y="313975"/>
                </a:lnTo>
                <a:lnTo>
                  <a:pt x="38569" y="352352"/>
                </a:lnTo>
                <a:lnTo>
                  <a:pt x="66151" y="385794"/>
                </a:lnTo>
                <a:lnTo>
                  <a:pt x="99584" y="413389"/>
                </a:lnTo>
                <a:lnTo>
                  <a:pt x="137963" y="434228"/>
                </a:lnTo>
                <a:lnTo>
                  <a:pt x="180381" y="447400"/>
                </a:lnTo>
                <a:lnTo>
                  <a:pt x="225932" y="451993"/>
                </a:lnTo>
                <a:lnTo>
                  <a:pt x="271447" y="447400"/>
                </a:lnTo>
                <a:lnTo>
                  <a:pt x="313848" y="434228"/>
                </a:lnTo>
                <a:lnTo>
                  <a:pt x="319023" y="431419"/>
                </a:lnTo>
                <a:lnTo>
                  <a:pt x="225932" y="431419"/>
                </a:lnTo>
                <a:lnTo>
                  <a:pt x="178800" y="425995"/>
                </a:lnTo>
                <a:lnTo>
                  <a:pt x="135543" y="410545"/>
                </a:lnTo>
                <a:lnTo>
                  <a:pt x="97390" y="386302"/>
                </a:lnTo>
                <a:lnTo>
                  <a:pt x="65573" y="354499"/>
                </a:lnTo>
                <a:lnTo>
                  <a:pt x="41323" y="316369"/>
                </a:lnTo>
                <a:lnTo>
                  <a:pt x="25871" y="273145"/>
                </a:lnTo>
                <a:lnTo>
                  <a:pt x="20447" y="226060"/>
                </a:lnTo>
                <a:lnTo>
                  <a:pt x="25871" y="178927"/>
                </a:lnTo>
                <a:lnTo>
                  <a:pt x="41323" y="135670"/>
                </a:lnTo>
                <a:lnTo>
                  <a:pt x="65573" y="97517"/>
                </a:lnTo>
                <a:lnTo>
                  <a:pt x="97390" y="65700"/>
                </a:lnTo>
                <a:lnTo>
                  <a:pt x="135543" y="41450"/>
                </a:lnTo>
                <a:lnTo>
                  <a:pt x="178800" y="25998"/>
                </a:lnTo>
                <a:lnTo>
                  <a:pt x="225932" y="20574"/>
                </a:lnTo>
                <a:lnTo>
                  <a:pt x="319018" y="20574"/>
                </a:lnTo>
                <a:lnTo>
                  <a:pt x="313848" y="17766"/>
                </a:lnTo>
                <a:lnTo>
                  <a:pt x="271447" y="4593"/>
                </a:lnTo>
                <a:lnTo>
                  <a:pt x="225932" y="0"/>
                </a:lnTo>
                <a:close/>
              </a:path>
              <a:path w="452120" h="452119">
                <a:moveTo>
                  <a:pt x="319018" y="20574"/>
                </a:moveTo>
                <a:lnTo>
                  <a:pt x="225932" y="20574"/>
                </a:lnTo>
                <a:lnTo>
                  <a:pt x="273018" y="25998"/>
                </a:lnTo>
                <a:lnTo>
                  <a:pt x="316242" y="41450"/>
                </a:lnTo>
                <a:lnTo>
                  <a:pt x="354372" y="65700"/>
                </a:lnTo>
                <a:lnTo>
                  <a:pt x="386175" y="97517"/>
                </a:lnTo>
                <a:lnTo>
                  <a:pt x="410418" y="135670"/>
                </a:lnTo>
                <a:lnTo>
                  <a:pt x="425868" y="178927"/>
                </a:lnTo>
                <a:lnTo>
                  <a:pt x="431292" y="226060"/>
                </a:lnTo>
                <a:lnTo>
                  <a:pt x="425868" y="273145"/>
                </a:lnTo>
                <a:lnTo>
                  <a:pt x="410418" y="316369"/>
                </a:lnTo>
                <a:lnTo>
                  <a:pt x="386175" y="354499"/>
                </a:lnTo>
                <a:lnTo>
                  <a:pt x="354372" y="386302"/>
                </a:lnTo>
                <a:lnTo>
                  <a:pt x="316242" y="410545"/>
                </a:lnTo>
                <a:lnTo>
                  <a:pt x="273018" y="425995"/>
                </a:lnTo>
                <a:lnTo>
                  <a:pt x="225932" y="431419"/>
                </a:lnTo>
                <a:lnTo>
                  <a:pt x="319023" y="431419"/>
                </a:lnTo>
                <a:lnTo>
                  <a:pt x="385667" y="385794"/>
                </a:lnTo>
                <a:lnTo>
                  <a:pt x="413262" y="352352"/>
                </a:lnTo>
                <a:lnTo>
                  <a:pt x="434101" y="313975"/>
                </a:lnTo>
                <a:lnTo>
                  <a:pt x="447273" y="271574"/>
                </a:lnTo>
                <a:lnTo>
                  <a:pt x="451866" y="226060"/>
                </a:lnTo>
                <a:lnTo>
                  <a:pt x="447273" y="180503"/>
                </a:lnTo>
                <a:lnTo>
                  <a:pt x="434101" y="138070"/>
                </a:lnTo>
                <a:lnTo>
                  <a:pt x="413262" y="99671"/>
                </a:lnTo>
                <a:lnTo>
                  <a:pt x="385667" y="66214"/>
                </a:lnTo>
                <a:lnTo>
                  <a:pt x="352225" y="38609"/>
                </a:lnTo>
                <a:lnTo>
                  <a:pt x="319018" y="20574"/>
                </a:lnTo>
                <a:close/>
              </a:path>
              <a:path w="452120" h="452119">
                <a:moveTo>
                  <a:pt x="231521" y="369824"/>
                </a:moveTo>
                <a:lnTo>
                  <a:pt x="220218" y="369824"/>
                </a:lnTo>
                <a:lnTo>
                  <a:pt x="215646" y="374396"/>
                </a:lnTo>
                <a:lnTo>
                  <a:pt x="215741" y="385794"/>
                </a:lnTo>
                <a:lnTo>
                  <a:pt x="220218" y="390271"/>
                </a:lnTo>
                <a:lnTo>
                  <a:pt x="231521" y="390271"/>
                </a:lnTo>
                <a:lnTo>
                  <a:pt x="236122" y="385794"/>
                </a:lnTo>
                <a:lnTo>
                  <a:pt x="236220" y="374396"/>
                </a:lnTo>
                <a:lnTo>
                  <a:pt x="231521" y="369824"/>
                </a:lnTo>
                <a:close/>
              </a:path>
              <a:path w="452120" h="452119">
                <a:moveTo>
                  <a:pt x="149098" y="347726"/>
                </a:moveTo>
                <a:lnTo>
                  <a:pt x="142875" y="349377"/>
                </a:lnTo>
                <a:lnTo>
                  <a:pt x="139856" y="354499"/>
                </a:lnTo>
                <a:lnTo>
                  <a:pt x="137159" y="359156"/>
                </a:lnTo>
                <a:lnTo>
                  <a:pt x="138810" y="365506"/>
                </a:lnTo>
                <a:lnTo>
                  <a:pt x="143764" y="368300"/>
                </a:lnTo>
                <a:lnTo>
                  <a:pt x="148590" y="371094"/>
                </a:lnTo>
                <a:lnTo>
                  <a:pt x="154940" y="369443"/>
                </a:lnTo>
                <a:lnTo>
                  <a:pt x="157733" y="364490"/>
                </a:lnTo>
                <a:lnTo>
                  <a:pt x="160654" y="359664"/>
                </a:lnTo>
                <a:lnTo>
                  <a:pt x="158876" y="353314"/>
                </a:lnTo>
                <a:lnTo>
                  <a:pt x="154050" y="350520"/>
                </a:lnTo>
                <a:lnTo>
                  <a:pt x="149098" y="347726"/>
                </a:lnTo>
                <a:close/>
              </a:path>
              <a:path w="452120" h="452119">
                <a:moveTo>
                  <a:pt x="302768" y="347726"/>
                </a:moveTo>
                <a:lnTo>
                  <a:pt x="292862" y="353314"/>
                </a:lnTo>
                <a:lnTo>
                  <a:pt x="291210" y="359664"/>
                </a:lnTo>
                <a:lnTo>
                  <a:pt x="294004" y="364490"/>
                </a:lnTo>
                <a:lnTo>
                  <a:pt x="296799" y="369443"/>
                </a:lnTo>
                <a:lnTo>
                  <a:pt x="303149" y="371094"/>
                </a:lnTo>
                <a:lnTo>
                  <a:pt x="308101" y="368300"/>
                </a:lnTo>
                <a:lnTo>
                  <a:pt x="312927" y="365506"/>
                </a:lnTo>
                <a:lnTo>
                  <a:pt x="314578" y="359156"/>
                </a:lnTo>
                <a:lnTo>
                  <a:pt x="311784" y="354330"/>
                </a:lnTo>
                <a:lnTo>
                  <a:pt x="308991" y="349377"/>
                </a:lnTo>
                <a:lnTo>
                  <a:pt x="302768" y="347726"/>
                </a:lnTo>
                <a:close/>
              </a:path>
              <a:path w="452120" h="452119">
                <a:moveTo>
                  <a:pt x="92201" y="291338"/>
                </a:moveTo>
                <a:lnTo>
                  <a:pt x="87375" y="294132"/>
                </a:lnTo>
                <a:lnTo>
                  <a:pt x="82423" y="296926"/>
                </a:lnTo>
                <a:lnTo>
                  <a:pt x="80772" y="303276"/>
                </a:lnTo>
                <a:lnTo>
                  <a:pt x="83566" y="308102"/>
                </a:lnTo>
                <a:lnTo>
                  <a:pt x="86359" y="313055"/>
                </a:lnTo>
                <a:lnTo>
                  <a:pt x="92709" y="314706"/>
                </a:lnTo>
                <a:lnTo>
                  <a:pt x="97663" y="311912"/>
                </a:lnTo>
                <a:lnTo>
                  <a:pt x="102489" y="309118"/>
                </a:lnTo>
                <a:lnTo>
                  <a:pt x="104267" y="302768"/>
                </a:lnTo>
                <a:lnTo>
                  <a:pt x="101346" y="297815"/>
                </a:lnTo>
                <a:lnTo>
                  <a:pt x="98551" y="292989"/>
                </a:lnTo>
                <a:lnTo>
                  <a:pt x="92201" y="291338"/>
                </a:lnTo>
                <a:close/>
              </a:path>
              <a:path w="452120" h="452119">
                <a:moveTo>
                  <a:pt x="359537" y="291338"/>
                </a:moveTo>
                <a:lnTo>
                  <a:pt x="353187" y="292989"/>
                </a:lnTo>
                <a:lnTo>
                  <a:pt x="350393" y="297815"/>
                </a:lnTo>
                <a:lnTo>
                  <a:pt x="347599" y="302768"/>
                </a:lnTo>
                <a:lnTo>
                  <a:pt x="349250" y="309118"/>
                </a:lnTo>
                <a:lnTo>
                  <a:pt x="354202" y="311912"/>
                </a:lnTo>
                <a:lnTo>
                  <a:pt x="359028" y="314706"/>
                </a:lnTo>
                <a:lnTo>
                  <a:pt x="365378" y="313055"/>
                </a:lnTo>
                <a:lnTo>
                  <a:pt x="368173" y="308102"/>
                </a:lnTo>
                <a:lnTo>
                  <a:pt x="370967" y="303276"/>
                </a:lnTo>
                <a:lnTo>
                  <a:pt x="369316" y="296926"/>
                </a:lnTo>
                <a:lnTo>
                  <a:pt x="364363" y="294132"/>
                </a:lnTo>
                <a:lnTo>
                  <a:pt x="359537" y="291338"/>
                </a:lnTo>
                <a:close/>
              </a:path>
              <a:path w="452120" h="452119">
                <a:moveTo>
                  <a:pt x="231521" y="61722"/>
                </a:moveTo>
                <a:lnTo>
                  <a:pt x="220218" y="61722"/>
                </a:lnTo>
                <a:lnTo>
                  <a:pt x="215725" y="66214"/>
                </a:lnTo>
                <a:lnTo>
                  <a:pt x="215646" y="186436"/>
                </a:lnTo>
                <a:lnTo>
                  <a:pt x="203376" y="191859"/>
                </a:lnTo>
                <a:lnTo>
                  <a:pt x="193595" y="200771"/>
                </a:lnTo>
                <a:lnTo>
                  <a:pt x="187124" y="212421"/>
                </a:lnTo>
                <a:lnTo>
                  <a:pt x="184784" y="226060"/>
                </a:lnTo>
                <a:lnTo>
                  <a:pt x="188017" y="242006"/>
                </a:lnTo>
                <a:lnTo>
                  <a:pt x="196834" y="255047"/>
                </a:lnTo>
                <a:lnTo>
                  <a:pt x="209913" y="263850"/>
                </a:lnTo>
                <a:lnTo>
                  <a:pt x="225932" y="267081"/>
                </a:lnTo>
                <a:lnTo>
                  <a:pt x="239518" y="264759"/>
                </a:lnTo>
                <a:lnTo>
                  <a:pt x="251174" y="258318"/>
                </a:lnTo>
                <a:lnTo>
                  <a:pt x="260115" y="248542"/>
                </a:lnTo>
                <a:lnTo>
                  <a:pt x="261014" y="246507"/>
                </a:lnTo>
                <a:lnTo>
                  <a:pt x="225932" y="246507"/>
                </a:lnTo>
                <a:lnTo>
                  <a:pt x="217896" y="244901"/>
                </a:lnTo>
                <a:lnTo>
                  <a:pt x="211359" y="240522"/>
                </a:lnTo>
                <a:lnTo>
                  <a:pt x="206966" y="234023"/>
                </a:lnTo>
                <a:lnTo>
                  <a:pt x="205358" y="226060"/>
                </a:lnTo>
                <a:lnTo>
                  <a:pt x="206966" y="218023"/>
                </a:lnTo>
                <a:lnTo>
                  <a:pt x="211359" y="211486"/>
                </a:lnTo>
                <a:lnTo>
                  <a:pt x="217896" y="207093"/>
                </a:lnTo>
                <a:lnTo>
                  <a:pt x="225932" y="205486"/>
                </a:lnTo>
                <a:lnTo>
                  <a:pt x="261256" y="205486"/>
                </a:lnTo>
                <a:lnTo>
                  <a:pt x="254841" y="197104"/>
                </a:lnTo>
                <a:lnTo>
                  <a:pt x="246322" y="190555"/>
                </a:lnTo>
                <a:lnTo>
                  <a:pt x="236220" y="186436"/>
                </a:lnTo>
                <a:lnTo>
                  <a:pt x="236138" y="66214"/>
                </a:lnTo>
                <a:lnTo>
                  <a:pt x="231521" y="61722"/>
                </a:lnTo>
                <a:close/>
              </a:path>
              <a:path w="452120" h="452119">
                <a:moveTo>
                  <a:pt x="261256" y="205486"/>
                </a:moveTo>
                <a:lnTo>
                  <a:pt x="225932" y="205486"/>
                </a:lnTo>
                <a:lnTo>
                  <a:pt x="233896" y="207093"/>
                </a:lnTo>
                <a:lnTo>
                  <a:pt x="240395" y="211486"/>
                </a:lnTo>
                <a:lnTo>
                  <a:pt x="244774" y="218023"/>
                </a:lnTo>
                <a:lnTo>
                  <a:pt x="246379" y="226060"/>
                </a:lnTo>
                <a:lnTo>
                  <a:pt x="244774" y="234023"/>
                </a:lnTo>
                <a:lnTo>
                  <a:pt x="240395" y="240522"/>
                </a:lnTo>
                <a:lnTo>
                  <a:pt x="233896" y="244901"/>
                </a:lnTo>
                <a:lnTo>
                  <a:pt x="225932" y="246507"/>
                </a:lnTo>
                <a:lnTo>
                  <a:pt x="261014" y="246507"/>
                </a:lnTo>
                <a:lnTo>
                  <a:pt x="265556" y="236220"/>
                </a:lnTo>
                <a:lnTo>
                  <a:pt x="323976" y="236220"/>
                </a:lnTo>
                <a:lnTo>
                  <a:pt x="328549" y="231648"/>
                </a:lnTo>
                <a:lnTo>
                  <a:pt x="328549" y="220345"/>
                </a:lnTo>
                <a:lnTo>
                  <a:pt x="323976" y="215773"/>
                </a:lnTo>
                <a:lnTo>
                  <a:pt x="265556" y="215773"/>
                </a:lnTo>
                <a:lnTo>
                  <a:pt x="261383" y="205652"/>
                </a:lnTo>
                <a:lnTo>
                  <a:pt x="261256" y="205486"/>
                </a:lnTo>
                <a:close/>
              </a:path>
              <a:path w="452120" h="452119">
                <a:moveTo>
                  <a:pt x="77470" y="215773"/>
                </a:moveTo>
                <a:lnTo>
                  <a:pt x="66167" y="215773"/>
                </a:lnTo>
                <a:lnTo>
                  <a:pt x="61595" y="220345"/>
                </a:lnTo>
                <a:lnTo>
                  <a:pt x="61595" y="231648"/>
                </a:lnTo>
                <a:lnTo>
                  <a:pt x="66167" y="236220"/>
                </a:lnTo>
                <a:lnTo>
                  <a:pt x="77470" y="236220"/>
                </a:lnTo>
                <a:lnTo>
                  <a:pt x="82169" y="231648"/>
                </a:lnTo>
                <a:lnTo>
                  <a:pt x="82169" y="220345"/>
                </a:lnTo>
                <a:lnTo>
                  <a:pt x="77470" y="215773"/>
                </a:lnTo>
                <a:close/>
              </a:path>
              <a:path w="452120" h="452119">
                <a:moveTo>
                  <a:pt x="385572" y="215773"/>
                </a:moveTo>
                <a:lnTo>
                  <a:pt x="374269" y="215773"/>
                </a:lnTo>
                <a:lnTo>
                  <a:pt x="369697" y="220345"/>
                </a:lnTo>
                <a:lnTo>
                  <a:pt x="369697" y="231648"/>
                </a:lnTo>
                <a:lnTo>
                  <a:pt x="374269" y="236220"/>
                </a:lnTo>
                <a:lnTo>
                  <a:pt x="385572" y="236220"/>
                </a:lnTo>
                <a:lnTo>
                  <a:pt x="390271" y="231648"/>
                </a:lnTo>
                <a:lnTo>
                  <a:pt x="390271" y="220345"/>
                </a:lnTo>
                <a:lnTo>
                  <a:pt x="385572" y="215773"/>
                </a:lnTo>
                <a:close/>
              </a:path>
              <a:path w="452120" h="452119">
                <a:moveTo>
                  <a:pt x="92709" y="137287"/>
                </a:moveTo>
                <a:lnTo>
                  <a:pt x="86359" y="138938"/>
                </a:lnTo>
                <a:lnTo>
                  <a:pt x="83566" y="143891"/>
                </a:lnTo>
                <a:lnTo>
                  <a:pt x="80772" y="148717"/>
                </a:lnTo>
                <a:lnTo>
                  <a:pt x="82423" y="155067"/>
                </a:lnTo>
                <a:lnTo>
                  <a:pt x="87375" y="157861"/>
                </a:lnTo>
                <a:lnTo>
                  <a:pt x="92201" y="160655"/>
                </a:lnTo>
                <a:lnTo>
                  <a:pt x="98551" y="159004"/>
                </a:lnTo>
                <a:lnTo>
                  <a:pt x="101346" y="154178"/>
                </a:lnTo>
                <a:lnTo>
                  <a:pt x="104267" y="149225"/>
                </a:lnTo>
                <a:lnTo>
                  <a:pt x="102489" y="142875"/>
                </a:lnTo>
                <a:lnTo>
                  <a:pt x="97663" y="140081"/>
                </a:lnTo>
                <a:lnTo>
                  <a:pt x="92709" y="137287"/>
                </a:lnTo>
                <a:close/>
              </a:path>
              <a:path w="452120" h="452119">
                <a:moveTo>
                  <a:pt x="359028" y="137287"/>
                </a:moveTo>
                <a:lnTo>
                  <a:pt x="354202" y="140081"/>
                </a:lnTo>
                <a:lnTo>
                  <a:pt x="349250" y="142875"/>
                </a:lnTo>
                <a:lnTo>
                  <a:pt x="347599" y="149225"/>
                </a:lnTo>
                <a:lnTo>
                  <a:pt x="350393" y="154178"/>
                </a:lnTo>
                <a:lnTo>
                  <a:pt x="353187" y="159004"/>
                </a:lnTo>
                <a:lnTo>
                  <a:pt x="359537" y="160655"/>
                </a:lnTo>
                <a:lnTo>
                  <a:pt x="364363" y="157861"/>
                </a:lnTo>
                <a:lnTo>
                  <a:pt x="369316" y="155067"/>
                </a:lnTo>
                <a:lnTo>
                  <a:pt x="370967" y="148717"/>
                </a:lnTo>
                <a:lnTo>
                  <a:pt x="368173" y="143891"/>
                </a:lnTo>
                <a:lnTo>
                  <a:pt x="365378" y="138938"/>
                </a:lnTo>
                <a:lnTo>
                  <a:pt x="359028" y="137287"/>
                </a:lnTo>
                <a:close/>
              </a:path>
              <a:path w="452120" h="452119">
                <a:moveTo>
                  <a:pt x="148590" y="80899"/>
                </a:moveTo>
                <a:lnTo>
                  <a:pt x="143764" y="83693"/>
                </a:lnTo>
                <a:lnTo>
                  <a:pt x="138810" y="86487"/>
                </a:lnTo>
                <a:lnTo>
                  <a:pt x="137159" y="92837"/>
                </a:lnTo>
                <a:lnTo>
                  <a:pt x="139953" y="97790"/>
                </a:lnTo>
                <a:lnTo>
                  <a:pt x="142875" y="102616"/>
                </a:lnTo>
                <a:lnTo>
                  <a:pt x="149098" y="104267"/>
                </a:lnTo>
                <a:lnTo>
                  <a:pt x="154050" y="101473"/>
                </a:lnTo>
                <a:lnTo>
                  <a:pt x="158876" y="98679"/>
                </a:lnTo>
                <a:lnTo>
                  <a:pt x="160654" y="92329"/>
                </a:lnTo>
                <a:lnTo>
                  <a:pt x="157733" y="87503"/>
                </a:lnTo>
                <a:lnTo>
                  <a:pt x="154940" y="82550"/>
                </a:lnTo>
                <a:lnTo>
                  <a:pt x="148590" y="80899"/>
                </a:lnTo>
                <a:close/>
              </a:path>
              <a:path w="452120" h="452119">
                <a:moveTo>
                  <a:pt x="303149" y="80899"/>
                </a:moveTo>
                <a:lnTo>
                  <a:pt x="296799" y="82550"/>
                </a:lnTo>
                <a:lnTo>
                  <a:pt x="294004" y="87503"/>
                </a:lnTo>
                <a:lnTo>
                  <a:pt x="291210" y="92329"/>
                </a:lnTo>
                <a:lnTo>
                  <a:pt x="292862" y="98679"/>
                </a:lnTo>
                <a:lnTo>
                  <a:pt x="302768" y="104267"/>
                </a:lnTo>
                <a:lnTo>
                  <a:pt x="308991" y="102616"/>
                </a:lnTo>
                <a:lnTo>
                  <a:pt x="311784" y="97790"/>
                </a:lnTo>
                <a:lnTo>
                  <a:pt x="314578" y="92837"/>
                </a:lnTo>
                <a:lnTo>
                  <a:pt x="312927" y="86487"/>
                </a:lnTo>
                <a:lnTo>
                  <a:pt x="308101" y="83693"/>
                </a:lnTo>
                <a:lnTo>
                  <a:pt x="303149" y="808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920992" y="3059938"/>
            <a:ext cx="374015" cy="374015"/>
          </a:xfrm>
          <a:custGeom>
            <a:avLst/>
            <a:gdLst/>
            <a:ahLst/>
            <a:cxnLst/>
            <a:rect l="l" t="t" r="r" b="b"/>
            <a:pathLst>
              <a:path w="374015" h="374014">
                <a:moveTo>
                  <a:pt x="305561" y="0"/>
                </a:moveTo>
                <a:lnTo>
                  <a:pt x="267628" y="11626"/>
                </a:lnTo>
                <a:lnTo>
                  <a:pt x="28448" y="249047"/>
                </a:lnTo>
                <a:lnTo>
                  <a:pt x="0" y="373507"/>
                </a:lnTo>
                <a:lnTo>
                  <a:pt x="124459" y="345059"/>
                </a:lnTo>
                <a:lnTo>
                  <a:pt x="126364" y="343153"/>
                </a:lnTo>
                <a:lnTo>
                  <a:pt x="50926" y="343153"/>
                </a:lnTo>
                <a:lnTo>
                  <a:pt x="50926" y="322579"/>
                </a:lnTo>
                <a:lnTo>
                  <a:pt x="30352" y="322579"/>
                </a:lnTo>
                <a:lnTo>
                  <a:pt x="44323" y="263144"/>
                </a:lnTo>
                <a:lnTo>
                  <a:pt x="127380" y="263144"/>
                </a:lnTo>
                <a:lnTo>
                  <a:pt x="127380" y="249936"/>
                </a:lnTo>
                <a:lnTo>
                  <a:pt x="123571" y="246125"/>
                </a:lnTo>
                <a:lnTo>
                  <a:pt x="55372" y="246125"/>
                </a:lnTo>
                <a:lnTo>
                  <a:pt x="238125" y="63373"/>
                </a:lnTo>
                <a:lnTo>
                  <a:pt x="262127" y="63373"/>
                </a:lnTo>
                <a:lnTo>
                  <a:pt x="250189" y="51435"/>
                </a:lnTo>
                <a:lnTo>
                  <a:pt x="269621" y="31876"/>
                </a:lnTo>
                <a:lnTo>
                  <a:pt x="277969" y="23286"/>
                </a:lnTo>
                <a:lnTo>
                  <a:pt x="284495" y="18875"/>
                </a:lnTo>
                <a:lnTo>
                  <a:pt x="292570" y="17250"/>
                </a:lnTo>
                <a:lnTo>
                  <a:pt x="305561" y="17017"/>
                </a:lnTo>
                <a:lnTo>
                  <a:pt x="349327" y="17017"/>
                </a:lnTo>
                <a:lnTo>
                  <a:pt x="332037" y="5347"/>
                </a:lnTo>
                <a:lnTo>
                  <a:pt x="305561" y="0"/>
                </a:lnTo>
                <a:close/>
              </a:path>
              <a:path w="374015" h="374014">
                <a:moveTo>
                  <a:pt x="127380" y="263144"/>
                </a:moveTo>
                <a:lnTo>
                  <a:pt x="110362" y="263144"/>
                </a:lnTo>
                <a:lnTo>
                  <a:pt x="110362" y="329311"/>
                </a:lnTo>
                <a:lnTo>
                  <a:pt x="50926" y="343153"/>
                </a:lnTo>
                <a:lnTo>
                  <a:pt x="126364" y="343153"/>
                </a:lnTo>
                <a:lnTo>
                  <a:pt x="151383" y="318135"/>
                </a:lnTo>
                <a:lnTo>
                  <a:pt x="127380" y="318135"/>
                </a:lnTo>
                <a:lnTo>
                  <a:pt x="127380" y="263144"/>
                </a:lnTo>
                <a:close/>
              </a:path>
              <a:path w="374015" h="374014">
                <a:moveTo>
                  <a:pt x="262127" y="63373"/>
                </a:moveTo>
                <a:lnTo>
                  <a:pt x="238125" y="63373"/>
                </a:lnTo>
                <a:lnTo>
                  <a:pt x="310133" y="135382"/>
                </a:lnTo>
                <a:lnTo>
                  <a:pt x="127380" y="318135"/>
                </a:lnTo>
                <a:lnTo>
                  <a:pt x="151383" y="318135"/>
                </a:lnTo>
                <a:lnTo>
                  <a:pt x="346074" y="123444"/>
                </a:lnTo>
                <a:lnTo>
                  <a:pt x="322199" y="123444"/>
                </a:lnTo>
                <a:lnTo>
                  <a:pt x="262127" y="63373"/>
                </a:lnTo>
                <a:close/>
              </a:path>
              <a:path w="374015" h="374014">
                <a:moveTo>
                  <a:pt x="349327" y="17017"/>
                </a:moveTo>
                <a:lnTo>
                  <a:pt x="305561" y="17017"/>
                </a:lnTo>
                <a:lnTo>
                  <a:pt x="325413" y="21010"/>
                </a:lnTo>
                <a:lnTo>
                  <a:pt x="341598" y="31908"/>
                </a:lnTo>
                <a:lnTo>
                  <a:pt x="352496" y="48093"/>
                </a:lnTo>
                <a:lnTo>
                  <a:pt x="356488" y="67945"/>
                </a:lnTo>
                <a:lnTo>
                  <a:pt x="355453" y="78222"/>
                </a:lnTo>
                <a:lnTo>
                  <a:pt x="352488" y="87772"/>
                </a:lnTo>
                <a:lnTo>
                  <a:pt x="347809" y="96394"/>
                </a:lnTo>
                <a:lnTo>
                  <a:pt x="341629" y="103886"/>
                </a:lnTo>
                <a:lnTo>
                  <a:pt x="322199" y="123444"/>
                </a:lnTo>
                <a:lnTo>
                  <a:pt x="346074" y="123444"/>
                </a:lnTo>
                <a:lnTo>
                  <a:pt x="372123" y="81643"/>
                </a:lnTo>
                <a:lnTo>
                  <a:pt x="373506" y="67945"/>
                </a:lnTo>
                <a:lnTo>
                  <a:pt x="368176" y="41523"/>
                </a:lnTo>
                <a:lnTo>
                  <a:pt x="353631" y="19923"/>
                </a:lnTo>
                <a:lnTo>
                  <a:pt x="349327" y="17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20992" y="4794630"/>
            <a:ext cx="374015" cy="374015"/>
          </a:xfrm>
          <a:custGeom>
            <a:avLst/>
            <a:gdLst/>
            <a:ahLst/>
            <a:cxnLst/>
            <a:rect l="l" t="t" r="r" b="b"/>
            <a:pathLst>
              <a:path w="374015" h="374014">
                <a:moveTo>
                  <a:pt x="186816" y="0"/>
                </a:moveTo>
                <a:lnTo>
                  <a:pt x="137171" y="6676"/>
                </a:lnTo>
                <a:lnTo>
                  <a:pt x="92550" y="25517"/>
                </a:lnTo>
                <a:lnTo>
                  <a:pt x="54736" y="54737"/>
                </a:lnTo>
                <a:lnTo>
                  <a:pt x="25517" y="92550"/>
                </a:lnTo>
                <a:lnTo>
                  <a:pt x="6676" y="137171"/>
                </a:lnTo>
                <a:lnTo>
                  <a:pt x="0" y="186817"/>
                </a:lnTo>
                <a:lnTo>
                  <a:pt x="6676" y="236452"/>
                </a:lnTo>
                <a:lnTo>
                  <a:pt x="25517" y="281051"/>
                </a:lnTo>
                <a:lnTo>
                  <a:pt x="54736" y="318833"/>
                </a:lnTo>
                <a:lnTo>
                  <a:pt x="92550" y="348022"/>
                </a:lnTo>
                <a:lnTo>
                  <a:pt x="137171" y="366839"/>
                </a:lnTo>
                <a:lnTo>
                  <a:pt x="186816" y="373507"/>
                </a:lnTo>
                <a:lnTo>
                  <a:pt x="236452" y="366839"/>
                </a:lnTo>
                <a:lnTo>
                  <a:pt x="260984" y="356489"/>
                </a:lnTo>
                <a:lnTo>
                  <a:pt x="186816" y="356489"/>
                </a:lnTo>
                <a:lnTo>
                  <a:pt x="154785" y="353444"/>
                </a:lnTo>
                <a:lnTo>
                  <a:pt x="124777" y="344709"/>
                </a:lnTo>
                <a:lnTo>
                  <a:pt x="97341" y="330878"/>
                </a:lnTo>
                <a:lnTo>
                  <a:pt x="73025" y="312547"/>
                </a:lnTo>
                <a:lnTo>
                  <a:pt x="85089" y="300482"/>
                </a:lnTo>
                <a:lnTo>
                  <a:pt x="61086" y="300482"/>
                </a:lnTo>
                <a:lnTo>
                  <a:pt x="42681" y="276185"/>
                </a:lnTo>
                <a:lnTo>
                  <a:pt x="28813" y="248793"/>
                </a:lnTo>
                <a:lnTo>
                  <a:pt x="20064" y="218828"/>
                </a:lnTo>
                <a:lnTo>
                  <a:pt x="17017" y="186817"/>
                </a:lnTo>
                <a:lnTo>
                  <a:pt x="20064" y="154785"/>
                </a:lnTo>
                <a:lnTo>
                  <a:pt x="28813" y="124777"/>
                </a:lnTo>
                <a:lnTo>
                  <a:pt x="42681" y="97341"/>
                </a:lnTo>
                <a:lnTo>
                  <a:pt x="61086" y="73025"/>
                </a:lnTo>
                <a:lnTo>
                  <a:pt x="85089" y="73025"/>
                </a:lnTo>
                <a:lnTo>
                  <a:pt x="73025" y="60960"/>
                </a:lnTo>
                <a:lnTo>
                  <a:pt x="97341" y="42628"/>
                </a:lnTo>
                <a:lnTo>
                  <a:pt x="124777" y="28797"/>
                </a:lnTo>
                <a:lnTo>
                  <a:pt x="154785" y="20062"/>
                </a:lnTo>
                <a:lnTo>
                  <a:pt x="186816" y="17018"/>
                </a:lnTo>
                <a:lnTo>
                  <a:pt x="260931" y="17018"/>
                </a:lnTo>
                <a:lnTo>
                  <a:pt x="236452" y="6676"/>
                </a:lnTo>
                <a:lnTo>
                  <a:pt x="186816" y="0"/>
                </a:lnTo>
                <a:close/>
              </a:path>
              <a:path w="374015" h="374014">
                <a:moveTo>
                  <a:pt x="282575" y="270510"/>
                </a:moveTo>
                <a:lnTo>
                  <a:pt x="258572" y="270510"/>
                </a:lnTo>
                <a:lnTo>
                  <a:pt x="300481" y="312547"/>
                </a:lnTo>
                <a:lnTo>
                  <a:pt x="276185" y="330878"/>
                </a:lnTo>
                <a:lnTo>
                  <a:pt x="248792" y="344709"/>
                </a:lnTo>
                <a:lnTo>
                  <a:pt x="218828" y="353444"/>
                </a:lnTo>
                <a:lnTo>
                  <a:pt x="186816" y="356489"/>
                </a:lnTo>
                <a:lnTo>
                  <a:pt x="260984" y="356489"/>
                </a:lnTo>
                <a:lnTo>
                  <a:pt x="281050" y="348022"/>
                </a:lnTo>
                <a:lnTo>
                  <a:pt x="318833" y="318833"/>
                </a:lnTo>
                <a:lnTo>
                  <a:pt x="333010" y="300482"/>
                </a:lnTo>
                <a:lnTo>
                  <a:pt x="312547" y="300482"/>
                </a:lnTo>
                <a:lnTo>
                  <a:pt x="282575" y="270510"/>
                </a:lnTo>
                <a:close/>
              </a:path>
              <a:path w="374015" h="374014">
                <a:moveTo>
                  <a:pt x="85089" y="73025"/>
                </a:moveTo>
                <a:lnTo>
                  <a:pt x="61086" y="73025"/>
                </a:lnTo>
                <a:lnTo>
                  <a:pt x="102997" y="115062"/>
                </a:lnTo>
                <a:lnTo>
                  <a:pt x="91884" y="130559"/>
                </a:lnTo>
                <a:lnTo>
                  <a:pt x="83534" y="147891"/>
                </a:lnTo>
                <a:lnTo>
                  <a:pt x="78279" y="166747"/>
                </a:lnTo>
                <a:lnTo>
                  <a:pt x="76453" y="186817"/>
                </a:lnTo>
                <a:lnTo>
                  <a:pt x="78279" y="206867"/>
                </a:lnTo>
                <a:lnTo>
                  <a:pt x="83534" y="225679"/>
                </a:lnTo>
                <a:lnTo>
                  <a:pt x="91884" y="242966"/>
                </a:lnTo>
                <a:lnTo>
                  <a:pt x="102997" y="258445"/>
                </a:lnTo>
                <a:lnTo>
                  <a:pt x="61086" y="300482"/>
                </a:lnTo>
                <a:lnTo>
                  <a:pt x="85089" y="300482"/>
                </a:lnTo>
                <a:lnTo>
                  <a:pt x="115061" y="270510"/>
                </a:lnTo>
                <a:lnTo>
                  <a:pt x="147041" y="270510"/>
                </a:lnTo>
                <a:lnTo>
                  <a:pt x="120808" y="252825"/>
                </a:lnTo>
                <a:lnTo>
                  <a:pt x="100806" y="223154"/>
                </a:lnTo>
                <a:lnTo>
                  <a:pt x="93472" y="186817"/>
                </a:lnTo>
                <a:lnTo>
                  <a:pt x="100806" y="150405"/>
                </a:lnTo>
                <a:lnTo>
                  <a:pt x="120808" y="120697"/>
                </a:lnTo>
                <a:lnTo>
                  <a:pt x="147046" y="102997"/>
                </a:lnTo>
                <a:lnTo>
                  <a:pt x="115061" y="102997"/>
                </a:lnTo>
                <a:lnTo>
                  <a:pt x="85089" y="73025"/>
                </a:lnTo>
                <a:close/>
              </a:path>
              <a:path w="374015" h="374014">
                <a:moveTo>
                  <a:pt x="332950" y="73025"/>
                </a:moveTo>
                <a:lnTo>
                  <a:pt x="312547" y="73025"/>
                </a:lnTo>
                <a:lnTo>
                  <a:pt x="330878" y="97341"/>
                </a:lnTo>
                <a:lnTo>
                  <a:pt x="344709" y="124777"/>
                </a:lnTo>
                <a:lnTo>
                  <a:pt x="353444" y="154785"/>
                </a:lnTo>
                <a:lnTo>
                  <a:pt x="356488" y="186817"/>
                </a:lnTo>
                <a:lnTo>
                  <a:pt x="353444" y="218828"/>
                </a:lnTo>
                <a:lnTo>
                  <a:pt x="344709" y="248793"/>
                </a:lnTo>
                <a:lnTo>
                  <a:pt x="330878" y="276185"/>
                </a:lnTo>
                <a:lnTo>
                  <a:pt x="312547" y="300482"/>
                </a:lnTo>
                <a:lnTo>
                  <a:pt x="333010" y="300482"/>
                </a:lnTo>
                <a:lnTo>
                  <a:pt x="348022" y="281051"/>
                </a:lnTo>
                <a:lnTo>
                  <a:pt x="366839" y="236452"/>
                </a:lnTo>
                <a:lnTo>
                  <a:pt x="373506" y="186817"/>
                </a:lnTo>
                <a:lnTo>
                  <a:pt x="366839" y="137171"/>
                </a:lnTo>
                <a:lnTo>
                  <a:pt x="348022" y="92550"/>
                </a:lnTo>
                <a:lnTo>
                  <a:pt x="332950" y="73025"/>
                </a:lnTo>
                <a:close/>
              </a:path>
              <a:path w="374015" h="374014">
                <a:moveTo>
                  <a:pt x="147041" y="270510"/>
                </a:moveTo>
                <a:lnTo>
                  <a:pt x="115061" y="270510"/>
                </a:lnTo>
                <a:lnTo>
                  <a:pt x="130559" y="281622"/>
                </a:lnTo>
                <a:lnTo>
                  <a:pt x="147891" y="289972"/>
                </a:lnTo>
                <a:lnTo>
                  <a:pt x="166747" y="295227"/>
                </a:lnTo>
                <a:lnTo>
                  <a:pt x="186816" y="297053"/>
                </a:lnTo>
                <a:lnTo>
                  <a:pt x="206886" y="295227"/>
                </a:lnTo>
                <a:lnTo>
                  <a:pt x="225742" y="289972"/>
                </a:lnTo>
                <a:lnTo>
                  <a:pt x="243074" y="281622"/>
                </a:lnTo>
                <a:lnTo>
                  <a:pt x="245110" y="280162"/>
                </a:lnTo>
                <a:lnTo>
                  <a:pt x="186816" y="280162"/>
                </a:lnTo>
                <a:lnTo>
                  <a:pt x="150479" y="272827"/>
                </a:lnTo>
                <a:lnTo>
                  <a:pt x="147041" y="270510"/>
                </a:lnTo>
                <a:close/>
              </a:path>
              <a:path w="374015" h="374014">
                <a:moveTo>
                  <a:pt x="245064" y="93345"/>
                </a:moveTo>
                <a:lnTo>
                  <a:pt x="186816" y="93345"/>
                </a:lnTo>
                <a:lnTo>
                  <a:pt x="223154" y="100681"/>
                </a:lnTo>
                <a:lnTo>
                  <a:pt x="252825" y="120697"/>
                </a:lnTo>
                <a:lnTo>
                  <a:pt x="272827" y="150405"/>
                </a:lnTo>
                <a:lnTo>
                  <a:pt x="280161" y="186817"/>
                </a:lnTo>
                <a:lnTo>
                  <a:pt x="272827" y="223154"/>
                </a:lnTo>
                <a:lnTo>
                  <a:pt x="252825" y="252825"/>
                </a:lnTo>
                <a:lnTo>
                  <a:pt x="223154" y="272827"/>
                </a:lnTo>
                <a:lnTo>
                  <a:pt x="186816" y="280162"/>
                </a:lnTo>
                <a:lnTo>
                  <a:pt x="245110" y="280162"/>
                </a:lnTo>
                <a:lnTo>
                  <a:pt x="258572" y="270510"/>
                </a:lnTo>
                <a:lnTo>
                  <a:pt x="282575" y="270510"/>
                </a:lnTo>
                <a:lnTo>
                  <a:pt x="270509" y="258445"/>
                </a:lnTo>
                <a:lnTo>
                  <a:pt x="281622" y="242966"/>
                </a:lnTo>
                <a:lnTo>
                  <a:pt x="289972" y="225679"/>
                </a:lnTo>
                <a:lnTo>
                  <a:pt x="295227" y="206867"/>
                </a:lnTo>
                <a:lnTo>
                  <a:pt x="297052" y="186817"/>
                </a:lnTo>
                <a:lnTo>
                  <a:pt x="295227" y="166747"/>
                </a:lnTo>
                <a:lnTo>
                  <a:pt x="289972" y="147891"/>
                </a:lnTo>
                <a:lnTo>
                  <a:pt x="281622" y="130559"/>
                </a:lnTo>
                <a:lnTo>
                  <a:pt x="270509" y="115062"/>
                </a:lnTo>
                <a:lnTo>
                  <a:pt x="282575" y="102997"/>
                </a:lnTo>
                <a:lnTo>
                  <a:pt x="258572" y="102997"/>
                </a:lnTo>
                <a:lnTo>
                  <a:pt x="245064" y="93345"/>
                </a:lnTo>
                <a:close/>
              </a:path>
              <a:path w="374015" h="374014">
                <a:moveTo>
                  <a:pt x="186816" y="76454"/>
                </a:moveTo>
                <a:lnTo>
                  <a:pt x="166747" y="78279"/>
                </a:lnTo>
                <a:lnTo>
                  <a:pt x="147891" y="83534"/>
                </a:lnTo>
                <a:lnTo>
                  <a:pt x="130559" y="91884"/>
                </a:lnTo>
                <a:lnTo>
                  <a:pt x="115061" y="102997"/>
                </a:lnTo>
                <a:lnTo>
                  <a:pt x="147046" y="102997"/>
                </a:lnTo>
                <a:lnTo>
                  <a:pt x="150479" y="100681"/>
                </a:lnTo>
                <a:lnTo>
                  <a:pt x="186816" y="93345"/>
                </a:lnTo>
                <a:lnTo>
                  <a:pt x="245064" y="93345"/>
                </a:lnTo>
                <a:lnTo>
                  <a:pt x="243020" y="91884"/>
                </a:lnTo>
                <a:lnTo>
                  <a:pt x="225694" y="83534"/>
                </a:lnTo>
                <a:lnTo>
                  <a:pt x="206869" y="78279"/>
                </a:lnTo>
                <a:lnTo>
                  <a:pt x="186816" y="76454"/>
                </a:lnTo>
                <a:close/>
              </a:path>
              <a:path w="374015" h="374014">
                <a:moveTo>
                  <a:pt x="260931" y="17018"/>
                </a:moveTo>
                <a:lnTo>
                  <a:pt x="186816" y="17018"/>
                </a:lnTo>
                <a:lnTo>
                  <a:pt x="218828" y="20062"/>
                </a:lnTo>
                <a:lnTo>
                  <a:pt x="248792" y="28797"/>
                </a:lnTo>
                <a:lnTo>
                  <a:pt x="276185" y="42628"/>
                </a:lnTo>
                <a:lnTo>
                  <a:pt x="300481" y="60960"/>
                </a:lnTo>
                <a:lnTo>
                  <a:pt x="258572" y="102997"/>
                </a:lnTo>
                <a:lnTo>
                  <a:pt x="282575" y="102997"/>
                </a:lnTo>
                <a:lnTo>
                  <a:pt x="312547" y="73025"/>
                </a:lnTo>
                <a:lnTo>
                  <a:pt x="332950" y="73025"/>
                </a:lnTo>
                <a:lnTo>
                  <a:pt x="318833" y="54737"/>
                </a:lnTo>
                <a:lnTo>
                  <a:pt x="281050" y="25517"/>
                </a:lnTo>
                <a:lnTo>
                  <a:pt x="260931" y="170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1959" y="6440804"/>
            <a:ext cx="1009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Verdana"/>
                <a:cs typeface="Verdana"/>
              </a:rPr>
              <a:t>3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0937" y="153577"/>
            <a:ext cx="5048250" cy="1179195"/>
          </a:xfrm>
          <a:prstGeom prst="rect">
            <a:avLst/>
          </a:prstGeom>
        </p:spPr>
        <p:txBody>
          <a:bodyPr vert="horz" wrap="square" lIns="0" tIns="328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90"/>
              </a:spcBef>
            </a:pPr>
            <a:r>
              <a:rPr sz="3600" b="1" spc="-165" dirty="0">
                <a:latin typeface="Verdana"/>
                <a:cs typeface="Verdana"/>
              </a:rPr>
              <a:t>Chapter</a:t>
            </a:r>
            <a:r>
              <a:rPr sz="3600" b="1" spc="-355" dirty="0">
                <a:latin typeface="Verdana"/>
                <a:cs typeface="Verdana"/>
              </a:rPr>
              <a:t> </a:t>
            </a:r>
            <a:r>
              <a:rPr sz="3600" b="1" spc="-80" dirty="0">
                <a:latin typeface="Verdana"/>
                <a:cs typeface="Verdana"/>
              </a:rPr>
              <a:t>Overview</a:t>
            </a:r>
            <a:endParaRPr sz="3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sz="1200" dirty="0">
                <a:latin typeface="Arial"/>
                <a:cs typeface="Arial"/>
              </a:rPr>
              <a:t>This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is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probably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one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of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most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difficult </a:t>
            </a:r>
            <a:r>
              <a:rPr sz="1200" dirty="0">
                <a:latin typeface="Arial"/>
                <a:cs typeface="Arial"/>
              </a:rPr>
              <a:t>chapter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in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‘O’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Level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Chemistry.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0442" y="5000878"/>
            <a:ext cx="1805939" cy="116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45" dirty="0">
                <a:latin typeface="Verdana"/>
                <a:cs typeface="Verdana"/>
              </a:rPr>
              <a:t>MOLTEN</a:t>
            </a:r>
            <a:endParaRPr sz="3200">
              <a:latin typeface="Verdana"/>
              <a:cs typeface="Verdana"/>
            </a:endParaRPr>
          </a:p>
          <a:p>
            <a:pPr marL="90170" indent="-77470">
              <a:lnSpc>
                <a:spcPct val="100000"/>
              </a:lnSpc>
              <a:spcBef>
                <a:spcPts val="844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Only</a:t>
            </a:r>
            <a:r>
              <a:rPr sz="1050" spc="1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2</a:t>
            </a:r>
            <a:r>
              <a:rPr sz="1050" spc="5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ions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present</a:t>
            </a:r>
            <a:endParaRPr sz="1050">
              <a:latin typeface="Arial"/>
              <a:cs typeface="Arial"/>
            </a:endParaRPr>
          </a:p>
          <a:p>
            <a:pPr marL="83185" marR="80645" indent="-71120">
              <a:lnSpc>
                <a:spcPts val="1520"/>
              </a:lnSpc>
              <a:spcBef>
                <a:spcPts val="75"/>
              </a:spcBef>
              <a:buChar char="-"/>
              <a:tabLst>
                <a:tab pos="83185" algn="l"/>
                <a:tab pos="89535" algn="l"/>
              </a:tabLst>
            </a:pPr>
            <a:r>
              <a:rPr sz="1050" dirty="0">
                <a:latin typeface="Arial"/>
                <a:cs typeface="Arial"/>
              </a:rPr>
              <a:t>	</a:t>
            </a:r>
            <a:r>
              <a:rPr sz="1050" spc="20" dirty="0">
                <a:latin typeface="Arial"/>
                <a:cs typeface="Arial"/>
              </a:rPr>
              <a:t>Both</a:t>
            </a:r>
            <a:r>
              <a:rPr sz="1050" spc="25" dirty="0">
                <a:latin typeface="Arial"/>
                <a:cs typeface="Arial"/>
              </a:rPr>
              <a:t> </a:t>
            </a:r>
            <a:r>
              <a:rPr sz="1050" spc="20" dirty="0">
                <a:latin typeface="Arial"/>
                <a:cs typeface="Arial"/>
              </a:rPr>
              <a:t>ions</a:t>
            </a:r>
            <a:r>
              <a:rPr sz="1050" spc="65" dirty="0">
                <a:latin typeface="Arial"/>
                <a:cs typeface="Arial"/>
              </a:rPr>
              <a:t> </a:t>
            </a:r>
            <a:r>
              <a:rPr sz="1050" spc="20" dirty="0">
                <a:latin typeface="Arial"/>
                <a:cs typeface="Arial"/>
              </a:rPr>
              <a:t>will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20" dirty="0">
                <a:latin typeface="Arial"/>
                <a:cs typeface="Arial"/>
              </a:rPr>
              <a:t>definitely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spc="-25" dirty="0">
                <a:latin typeface="Arial"/>
                <a:cs typeface="Arial"/>
              </a:rPr>
              <a:t>be </a:t>
            </a:r>
            <a:r>
              <a:rPr sz="1050" spc="-10" dirty="0">
                <a:latin typeface="Arial"/>
                <a:cs typeface="Arial"/>
              </a:rPr>
              <a:t>discharged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3179" y="2950273"/>
            <a:ext cx="37026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u="sng" spc="-26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Verdana"/>
                <a:cs typeface="Verdana"/>
              </a:rPr>
              <a:t>ELECTROLYSIS</a:t>
            </a:r>
            <a:r>
              <a:rPr sz="3600" b="1" u="sng" spc="900" dirty="0">
                <a:solidFill>
                  <a:srgbClr val="006FC0"/>
                </a:solidFill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7456" y="2950273"/>
            <a:ext cx="453707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19810" algn="l"/>
              </a:tabLst>
            </a:pPr>
            <a:r>
              <a:rPr sz="3600" b="1" spc="-705" dirty="0">
                <a:latin typeface="Verdana"/>
                <a:cs typeface="Verdana"/>
              </a:rPr>
              <a:t>&amp;</a:t>
            </a:r>
            <a:r>
              <a:rPr sz="3600" b="1" dirty="0">
                <a:latin typeface="Verdana"/>
                <a:cs typeface="Verdana"/>
              </a:rPr>
              <a:t>	</a:t>
            </a:r>
            <a:r>
              <a:rPr sz="3600" b="1" u="sng" spc="-254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Verdana"/>
                <a:cs typeface="Verdana"/>
              </a:rPr>
              <a:t>ELECTRIC</a:t>
            </a:r>
            <a:r>
              <a:rPr sz="3600" b="1" u="sng" spc="-3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Verdana"/>
                <a:cs typeface="Verdana"/>
              </a:rPr>
              <a:t> </a:t>
            </a:r>
            <a:r>
              <a:rPr sz="3600" b="1" u="sng" spc="-1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Verdana"/>
                <a:cs typeface="Verdana"/>
              </a:rPr>
              <a:t>CELL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15691" y="5000878"/>
            <a:ext cx="1790700" cy="1229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295" dirty="0">
                <a:latin typeface="Verdana"/>
                <a:cs typeface="Verdana"/>
              </a:rPr>
              <a:t>DILUTE</a:t>
            </a:r>
            <a:endParaRPr sz="3200">
              <a:latin typeface="Verdana"/>
              <a:cs typeface="Verdana"/>
            </a:endParaRPr>
          </a:p>
          <a:p>
            <a:pPr marL="90170" indent="-77470">
              <a:lnSpc>
                <a:spcPct val="100000"/>
              </a:lnSpc>
              <a:spcBef>
                <a:spcPts val="1355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4</a:t>
            </a:r>
            <a:r>
              <a:rPr sz="1050" spc="2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ions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present</a:t>
            </a:r>
            <a:endParaRPr sz="1050">
              <a:latin typeface="Arial"/>
              <a:cs typeface="Arial"/>
            </a:endParaRPr>
          </a:p>
          <a:p>
            <a:pPr marL="83185" marR="5080" indent="-71120">
              <a:lnSpc>
                <a:spcPts val="1520"/>
              </a:lnSpc>
              <a:spcBef>
                <a:spcPts val="75"/>
              </a:spcBef>
              <a:buChar char="-"/>
              <a:tabLst>
                <a:tab pos="83185" algn="l"/>
                <a:tab pos="89535" algn="l"/>
              </a:tabLst>
            </a:pPr>
            <a:r>
              <a:rPr sz="1050" dirty="0">
                <a:latin typeface="Arial"/>
                <a:cs typeface="Arial"/>
              </a:rPr>
              <a:t>	Selectively</a:t>
            </a:r>
            <a:r>
              <a:rPr sz="1050" spc="-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discharge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sz="1050" spc="-20" dirty="0">
                <a:latin typeface="Arial"/>
                <a:cs typeface="Arial"/>
              </a:rPr>
              <a:t>based </a:t>
            </a:r>
            <a:r>
              <a:rPr sz="1050" spc="50" dirty="0">
                <a:latin typeface="Arial"/>
                <a:cs typeface="Arial"/>
              </a:rPr>
              <a:t>on</a:t>
            </a:r>
            <a:r>
              <a:rPr sz="1050" spc="-10" dirty="0">
                <a:latin typeface="Arial"/>
                <a:cs typeface="Arial"/>
              </a:rPr>
              <a:t> </a:t>
            </a:r>
            <a:r>
              <a:rPr sz="1050" spc="-95" dirty="0">
                <a:latin typeface="Arial Black"/>
                <a:cs typeface="Arial Black"/>
              </a:rPr>
              <a:t>ease</a:t>
            </a:r>
            <a:r>
              <a:rPr sz="1050" spc="-65" dirty="0">
                <a:latin typeface="Arial Black"/>
                <a:cs typeface="Arial Black"/>
              </a:rPr>
              <a:t> </a:t>
            </a:r>
            <a:r>
              <a:rPr sz="1050" spc="-35" dirty="0">
                <a:latin typeface="Arial Black"/>
                <a:cs typeface="Arial Black"/>
              </a:rPr>
              <a:t>of</a:t>
            </a:r>
            <a:r>
              <a:rPr sz="1050" spc="-70" dirty="0">
                <a:latin typeface="Arial Black"/>
                <a:cs typeface="Arial Black"/>
              </a:rPr>
              <a:t> </a:t>
            </a:r>
            <a:r>
              <a:rPr sz="1050" spc="-10" dirty="0">
                <a:latin typeface="Arial Black"/>
                <a:cs typeface="Arial Black"/>
              </a:rPr>
              <a:t>discharge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7515" y="4963858"/>
            <a:ext cx="707961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170" dirty="0">
                <a:latin typeface="Verdana"/>
                <a:cs typeface="Verdana"/>
              </a:rPr>
              <a:t>C</a:t>
            </a:r>
            <a:r>
              <a:rPr sz="3200" b="1" spc="-165" dirty="0">
                <a:latin typeface="Verdana"/>
                <a:cs typeface="Verdana"/>
              </a:rPr>
              <a:t>O</a:t>
            </a:r>
            <a:r>
              <a:rPr sz="3200" b="1" spc="-170" dirty="0">
                <a:latin typeface="Verdana"/>
                <a:cs typeface="Verdana"/>
              </a:rPr>
              <a:t>NCE</a:t>
            </a:r>
            <a:r>
              <a:rPr sz="3200" b="1" spc="-165" dirty="0">
                <a:latin typeface="Verdana"/>
                <a:cs typeface="Verdana"/>
              </a:rPr>
              <a:t>N</a:t>
            </a:r>
            <a:r>
              <a:rPr sz="3200" b="1" spc="-170" dirty="0">
                <a:latin typeface="Verdana"/>
                <a:cs typeface="Verdana"/>
              </a:rPr>
              <a:t>TRATE</a:t>
            </a:r>
            <a:r>
              <a:rPr sz="3200" b="1" spc="-1835" dirty="0">
                <a:latin typeface="Verdana"/>
                <a:cs typeface="Verdana"/>
              </a:rPr>
              <a:t>D</a:t>
            </a:r>
            <a:r>
              <a:rPr sz="3200" b="1" spc="-170" dirty="0">
                <a:latin typeface="Verdana"/>
                <a:cs typeface="Verdana"/>
              </a:rPr>
              <a:t>SI</a:t>
            </a:r>
            <a:r>
              <a:rPr sz="3200" b="1" spc="-190" dirty="0">
                <a:latin typeface="Verdana"/>
                <a:cs typeface="Verdana"/>
              </a:rPr>
              <a:t>M</a:t>
            </a:r>
            <a:r>
              <a:rPr sz="3200" b="1" spc="-170" dirty="0">
                <a:latin typeface="Verdana"/>
                <a:cs typeface="Verdana"/>
              </a:rPr>
              <a:t>PLE</a:t>
            </a:r>
            <a:r>
              <a:rPr sz="3200" b="1" spc="330" dirty="0">
                <a:latin typeface="Verdana"/>
                <a:cs typeface="Verdana"/>
              </a:rPr>
              <a:t> </a:t>
            </a:r>
            <a:r>
              <a:rPr sz="3200" b="1" spc="-180" dirty="0">
                <a:latin typeface="Verdana"/>
                <a:cs typeface="Verdana"/>
              </a:rPr>
              <a:t>ELECTRIC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34425" y="5354002"/>
            <a:ext cx="2816225" cy="1250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0">
              <a:lnSpc>
                <a:spcPct val="100000"/>
              </a:lnSpc>
              <a:spcBef>
                <a:spcPts val="100"/>
              </a:spcBef>
            </a:pPr>
            <a:r>
              <a:rPr sz="3200" b="1" spc="-20" dirty="0">
                <a:latin typeface="Verdana"/>
                <a:cs typeface="Verdana"/>
              </a:rPr>
              <a:t>CELL</a:t>
            </a:r>
            <a:endParaRPr sz="3200">
              <a:latin typeface="Verdana"/>
              <a:cs typeface="Verdana"/>
            </a:endParaRPr>
          </a:p>
          <a:p>
            <a:pPr marL="90170" indent="-77470">
              <a:lnSpc>
                <a:spcPct val="100000"/>
              </a:lnSpc>
              <a:spcBef>
                <a:spcPts val="1520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Use</a:t>
            </a:r>
            <a:r>
              <a:rPr sz="1050" spc="3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chemical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reaction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sz="1050" spc="65" dirty="0">
                <a:latin typeface="Arial"/>
                <a:cs typeface="Arial"/>
              </a:rPr>
              <a:t>to</a:t>
            </a:r>
            <a:r>
              <a:rPr sz="1050" spc="6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produce</a:t>
            </a:r>
            <a:r>
              <a:rPr sz="1050" spc="35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electricity</a:t>
            </a:r>
            <a:endParaRPr sz="1050">
              <a:latin typeface="Arial"/>
              <a:cs typeface="Arial"/>
            </a:endParaRPr>
          </a:p>
          <a:p>
            <a:pPr marL="90170" indent="-77470">
              <a:lnSpc>
                <a:spcPct val="100000"/>
              </a:lnSpc>
              <a:spcBef>
                <a:spcPts val="240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Require</a:t>
            </a:r>
            <a:r>
              <a:rPr sz="1050" spc="-40" dirty="0">
                <a:latin typeface="Arial"/>
                <a:cs typeface="Arial"/>
              </a:rPr>
              <a:t> </a:t>
            </a:r>
            <a:r>
              <a:rPr sz="1050" spc="-100" dirty="0">
                <a:latin typeface="Arial Black"/>
                <a:cs typeface="Arial Black"/>
              </a:rPr>
              <a:t>2</a:t>
            </a:r>
            <a:r>
              <a:rPr sz="1050" spc="-25" dirty="0">
                <a:latin typeface="Arial Black"/>
                <a:cs typeface="Arial Black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metals</a:t>
            </a:r>
            <a:r>
              <a:rPr sz="1050" spc="-45" dirty="0">
                <a:latin typeface="Arial Black"/>
                <a:cs typeface="Arial Black"/>
              </a:rPr>
              <a:t> </a:t>
            </a:r>
            <a:r>
              <a:rPr sz="1050" spc="-35" dirty="0">
                <a:latin typeface="Arial Black"/>
                <a:cs typeface="Arial Black"/>
              </a:rPr>
              <a:t>of</a:t>
            </a:r>
            <a:r>
              <a:rPr sz="1050" spc="-30" dirty="0">
                <a:latin typeface="Arial Black"/>
                <a:cs typeface="Arial Black"/>
              </a:rPr>
              <a:t> </a:t>
            </a:r>
            <a:r>
              <a:rPr sz="1050" spc="-40" dirty="0">
                <a:latin typeface="Arial Black"/>
                <a:cs typeface="Arial Black"/>
              </a:rPr>
              <a:t>differing</a:t>
            </a:r>
            <a:r>
              <a:rPr sz="1050" spc="-60" dirty="0">
                <a:latin typeface="Arial Black"/>
                <a:cs typeface="Arial Black"/>
              </a:rPr>
              <a:t> </a:t>
            </a:r>
            <a:r>
              <a:rPr sz="1050" spc="-10" dirty="0">
                <a:latin typeface="Arial Black"/>
                <a:cs typeface="Arial Black"/>
              </a:rPr>
              <a:t>reactivity</a:t>
            </a:r>
            <a:endParaRPr sz="1050">
              <a:latin typeface="Arial Black"/>
              <a:cs typeface="Arial Black"/>
            </a:endParaRPr>
          </a:p>
          <a:p>
            <a:pPr marL="90170" indent="-77470">
              <a:lnSpc>
                <a:spcPct val="100000"/>
              </a:lnSpc>
              <a:spcBef>
                <a:spcPts val="260"/>
              </a:spcBef>
              <a:buChar char="-"/>
              <a:tabLst>
                <a:tab pos="90170" algn="l"/>
              </a:tabLst>
            </a:pPr>
            <a:r>
              <a:rPr sz="1050" spc="10" dirty="0">
                <a:latin typeface="Arial"/>
                <a:cs typeface="Arial"/>
              </a:rPr>
              <a:t>Does</a:t>
            </a:r>
            <a:r>
              <a:rPr sz="1050" spc="-15" dirty="0">
                <a:latin typeface="Arial"/>
                <a:cs typeface="Arial"/>
              </a:rPr>
              <a:t> </a:t>
            </a:r>
            <a:r>
              <a:rPr sz="1050" spc="65" dirty="0">
                <a:latin typeface="Arial"/>
                <a:cs typeface="Arial"/>
              </a:rPr>
              <a:t>not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20" dirty="0">
                <a:latin typeface="Arial"/>
                <a:cs typeface="Arial"/>
              </a:rPr>
              <a:t>require</a:t>
            </a:r>
            <a:r>
              <a:rPr sz="1050" spc="-50" dirty="0">
                <a:latin typeface="Arial"/>
                <a:cs typeface="Arial"/>
              </a:rPr>
              <a:t> </a:t>
            </a:r>
            <a:r>
              <a:rPr sz="1050" spc="20" dirty="0">
                <a:latin typeface="Arial"/>
                <a:cs typeface="Arial"/>
              </a:rPr>
              <a:t>electric</a:t>
            </a:r>
            <a:r>
              <a:rPr sz="1050" spc="-10" dirty="0">
                <a:latin typeface="Arial"/>
                <a:cs typeface="Arial"/>
              </a:rPr>
              <a:t> source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50937" y="1563623"/>
            <a:ext cx="39687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Arial"/>
                <a:cs typeface="Arial"/>
              </a:rPr>
              <a:t>So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let’s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break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down</a:t>
            </a:r>
            <a:r>
              <a:rPr sz="1200" spc="10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chapter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first</a:t>
            </a:r>
            <a:r>
              <a:rPr sz="1200" spc="13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before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proceeding.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14290" y="5630794"/>
            <a:ext cx="3159760" cy="6000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90170" indent="-77470">
              <a:lnSpc>
                <a:spcPct val="100000"/>
              </a:lnSpc>
              <a:spcBef>
                <a:spcPts val="340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4</a:t>
            </a:r>
            <a:r>
              <a:rPr sz="1050" spc="2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ions</a:t>
            </a:r>
            <a:r>
              <a:rPr sz="1050" spc="55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present</a:t>
            </a:r>
            <a:endParaRPr sz="1050">
              <a:latin typeface="Arial"/>
              <a:cs typeface="Arial"/>
            </a:endParaRPr>
          </a:p>
          <a:p>
            <a:pPr marL="90170" indent="-77470">
              <a:lnSpc>
                <a:spcPct val="100000"/>
              </a:lnSpc>
              <a:spcBef>
                <a:spcPts val="240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Cation</a:t>
            </a:r>
            <a:r>
              <a:rPr sz="1050" spc="5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follows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50" dirty="0">
                <a:latin typeface="Arial"/>
                <a:cs typeface="Arial"/>
              </a:rPr>
              <a:t>normal</a:t>
            </a:r>
            <a:r>
              <a:rPr sz="1050" spc="35" dirty="0">
                <a:latin typeface="Arial"/>
                <a:cs typeface="Arial"/>
              </a:rPr>
              <a:t> </a:t>
            </a:r>
            <a:r>
              <a:rPr sz="1050" spc="-95" dirty="0">
                <a:latin typeface="Arial Black"/>
                <a:cs typeface="Arial Black"/>
              </a:rPr>
              <a:t>ease</a:t>
            </a:r>
            <a:r>
              <a:rPr sz="1050" dirty="0">
                <a:latin typeface="Arial Black"/>
                <a:cs typeface="Arial Black"/>
              </a:rPr>
              <a:t> </a:t>
            </a:r>
            <a:r>
              <a:rPr sz="1050" spc="-35" dirty="0">
                <a:latin typeface="Arial Black"/>
                <a:cs typeface="Arial Black"/>
              </a:rPr>
              <a:t>of</a:t>
            </a:r>
            <a:r>
              <a:rPr sz="1050" spc="-10" dirty="0">
                <a:latin typeface="Arial Black"/>
                <a:cs typeface="Arial Black"/>
              </a:rPr>
              <a:t> discharge</a:t>
            </a:r>
            <a:endParaRPr sz="1050">
              <a:latin typeface="Arial Black"/>
              <a:cs typeface="Arial Black"/>
            </a:endParaRPr>
          </a:p>
          <a:p>
            <a:pPr marL="90170" indent="-77470">
              <a:lnSpc>
                <a:spcPct val="100000"/>
              </a:lnSpc>
              <a:spcBef>
                <a:spcPts val="260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Anion</a:t>
            </a:r>
            <a:r>
              <a:rPr sz="1050" spc="15" dirty="0">
                <a:latin typeface="Arial"/>
                <a:cs typeface="Arial"/>
              </a:rPr>
              <a:t> </a:t>
            </a:r>
            <a:r>
              <a:rPr sz="1050" spc="-60" dirty="0">
                <a:latin typeface="Arial Black"/>
                <a:cs typeface="Arial Black"/>
              </a:rPr>
              <a:t>follows</a:t>
            </a:r>
            <a:r>
              <a:rPr sz="1050" spc="-40" dirty="0">
                <a:latin typeface="Arial Black"/>
                <a:cs typeface="Arial Black"/>
              </a:rPr>
              <a:t> </a:t>
            </a:r>
            <a:r>
              <a:rPr sz="1050" spc="-65" dirty="0">
                <a:latin typeface="Arial Black"/>
                <a:cs typeface="Arial Black"/>
              </a:rPr>
              <a:t>‘concentrated’</a:t>
            </a:r>
            <a:r>
              <a:rPr sz="1050" spc="-85" dirty="0">
                <a:latin typeface="Arial Black"/>
                <a:cs typeface="Arial Black"/>
              </a:rPr>
              <a:t> </a:t>
            </a:r>
            <a:r>
              <a:rPr sz="1050" spc="-90" dirty="0">
                <a:latin typeface="Arial Black"/>
                <a:cs typeface="Arial Black"/>
              </a:rPr>
              <a:t>ease</a:t>
            </a:r>
            <a:r>
              <a:rPr sz="1050" spc="15" dirty="0">
                <a:latin typeface="Arial Black"/>
                <a:cs typeface="Arial Black"/>
              </a:rPr>
              <a:t> </a:t>
            </a:r>
            <a:r>
              <a:rPr sz="1050" spc="-35" dirty="0">
                <a:latin typeface="Arial Black"/>
                <a:cs typeface="Arial Black"/>
              </a:rPr>
              <a:t>of</a:t>
            </a:r>
            <a:r>
              <a:rPr sz="1050" spc="-45" dirty="0">
                <a:latin typeface="Arial Black"/>
                <a:cs typeface="Arial Black"/>
              </a:rPr>
              <a:t> </a:t>
            </a:r>
            <a:r>
              <a:rPr sz="1050" spc="-40" dirty="0">
                <a:latin typeface="Arial Black"/>
                <a:cs typeface="Arial Black"/>
              </a:rPr>
              <a:t>discharge</a:t>
            </a:r>
            <a:endParaRPr sz="105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456551" y="332359"/>
            <a:ext cx="3549015" cy="90487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>
              <a:lnSpc>
                <a:spcPts val="3080"/>
              </a:lnSpc>
              <a:spcBef>
                <a:spcPts val="835"/>
              </a:spcBef>
            </a:pPr>
            <a:r>
              <a:rPr sz="3200" spc="-335" dirty="0">
                <a:solidFill>
                  <a:srgbClr val="000000"/>
                </a:solidFill>
                <a:latin typeface="Verdana"/>
                <a:cs typeface="Verdana"/>
              </a:rPr>
              <a:t>USING</a:t>
            </a:r>
            <a:r>
              <a:rPr sz="3200" spc="-38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3200" spc="-175" dirty="0">
                <a:solidFill>
                  <a:srgbClr val="000000"/>
                </a:solidFill>
                <a:latin typeface="Verdana"/>
                <a:cs typeface="Verdana"/>
              </a:rPr>
              <a:t>REACTIVE </a:t>
            </a:r>
            <a:r>
              <a:rPr sz="3200" spc="-30" dirty="0">
                <a:solidFill>
                  <a:srgbClr val="000000"/>
                </a:solidFill>
                <a:latin typeface="Verdana"/>
                <a:cs typeface="Verdana"/>
              </a:rPr>
              <a:t>ELECTRODE</a:t>
            </a:r>
            <a:endParaRPr sz="32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53325" y="1379727"/>
            <a:ext cx="3470275" cy="79311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90170" indent="-77470">
              <a:lnSpc>
                <a:spcPct val="100000"/>
              </a:lnSpc>
              <a:spcBef>
                <a:spcPts val="335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4</a:t>
            </a:r>
            <a:r>
              <a:rPr sz="1050" spc="2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ions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present</a:t>
            </a:r>
            <a:endParaRPr sz="1050">
              <a:latin typeface="Arial"/>
              <a:cs typeface="Arial"/>
            </a:endParaRPr>
          </a:p>
          <a:p>
            <a:pPr marL="90170" indent="-77470">
              <a:lnSpc>
                <a:spcPct val="100000"/>
              </a:lnSpc>
              <a:spcBef>
                <a:spcPts val="240"/>
              </a:spcBef>
              <a:buChar char="-"/>
              <a:tabLst>
                <a:tab pos="90170" algn="l"/>
              </a:tabLst>
            </a:pPr>
            <a:r>
              <a:rPr sz="1050" dirty="0">
                <a:latin typeface="Arial"/>
                <a:cs typeface="Arial"/>
              </a:rPr>
              <a:t>Selectively</a:t>
            </a:r>
            <a:r>
              <a:rPr sz="1050" spc="-60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discharged</a:t>
            </a:r>
            <a:endParaRPr sz="1050">
              <a:latin typeface="Arial"/>
              <a:cs typeface="Arial"/>
            </a:endParaRPr>
          </a:p>
          <a:p>
            <a:pPr marL="90170" marR="5080" indent="-77470">
              <a:lnSpc>
                <a:spcPct val="120600"/>
              </a:lnSpc>
              <a:spcBef>
                <a:spcPts val="5"/>
              </a:spcBef>
              <a:buFont typeface="Arial"/>
              <a:buChar char="-"/>
              <a:tabLst>
                <a:tab pos="116839" algn="l"/>
              </a:tabLst>
            </a:pPr>
            <a:r>
              <a:rPr sz="1050" spc="-65" dirty="0">
                <a:latin typeface="Arial Black"/>
                <a:cs typeface="Arial Black"/>
              </a:rPr>
              <a:t>Electroplating</a:t>
            </a:r>
            <a:r>
              <a:rPr sz="1050" spc="-80" dirty="0">
                <a:latin typeface="Arial Black"/>
                <a:cs typeface="Arial Black"/>
              </a:rPr>
              <a:t> </a:t>
            </a:r>
            <a:r>
              <a:rPr sz="1050" dirty="0">
                <a:latin typeface="Arial"/>
                <a:cs typeface="Arial"/>
              </a:rPr>
              <a:t>can</a:t>
            </a:r>
            <a:r>
              <a:rPr sz="1050" spc="7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occur</a:t>
            </a:r>
            <a:r>
              <a:rPr sz="1050" spc="6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if</a:t>
            </a:r>
            <a:r>
              <a:rPr sz="1050" spc="5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object</a:t>
            </a:r>
            <a:r>
              <a:rPr sz="1050" spc="6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is</a:t>
            </a:r>
            <a:r>
              <a:rPr sz="1050" spc="75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placed</a:t>
            </a:r>
            <a:r>
              <a:rPr sz="1050" spc="40" dirty="0">
                <a:latin typeface="Arial"/>
                <a:cs typeface="Arial"/>
              </a:rPr>
              <a:t> </a:t>
            </a:r>
            <a:r>
              <a:rPr sz="1050" dirty="0">
                <a:latin typeface="Arial"/>
                <a:cs typeface="Arial"/>
              </a:rPr>
              <a:t>at</a:t>
            </a:r>
            <a:r>
              <a:rPr sz="1050" spc="90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cathode 	</a:t>
            </a:r>
            <a:r>
              <a:rPr sz="1050" spc="10" dirty="0">
                <a:latin typeface="Arial"/>
                <a:cs typeface="Arial"/>
              </a:rPr>
              <a:t>as</a:t>
            </a:r>
            <a:r>
              <a:rPr sz="1050" spc="6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metal</a:t>
            </a:r>
            <a:r>
              <a:rPr sz="1050" spc="6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cations</a:t>
            </a:r>
            <a:r>
              <a:rPr sz="1050" spc="4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would</a:t>
            </a:r>
            <a:r>
              <a:rPr sz="1050" spc="35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deposit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10" dirty="0">
                <a:latin typeface="Arial"/>
                <a:cs typeface="Arial"/>
              </a:rPr>
              <a:t>itself</a:t>
            </a:r>
            <a:r>
              <a:rPr sz="1050" spc="45" dirty="0">
                <a:latin typeface="Arial"/>
                <a:cs typeface="Arial"/>
              </a:rPr>
              <a:t> </a:t>
            </a:r>
            <a:r>
              <a:rPr sz="1050" spc="60" dirty="0">
                <a:latin typeface="Arial"/>
                <a:cs typeface="Arial"/>
              </a:rPr>
              <a:t>onto</a:t>
            </a:r>
            <a:r>
              <a:rPr sz="1050" spc="50" dirty="0">
                <a:latin typeface="Arial"/>
                <a:cs typeface="Arial"/>
              </a:rPr>
              <a:t> the</a:t>
            </a:r>
            <a:r>
              <a:rPr sz="1050" spc="30" dirty="0">
                <a:latin typeface="Arial"/>
                <a:cs typeface="Arial"/>
              </a:rPr>
              <a:t> </a:t>
            </a:r>
            <a:r>
              <a:rPr sz="1050" spc="-10" dirty="0">
                <a:latin typeface="Arial"/>
                <a:cs typeface="Arial"/>
              </a:rPr>
              <a:t>object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869313" y="3703192"/>
            <a:ext cx="1151255" cy="1193800"/>
          </a:xfrm>
          <a:custGeom>
            <a:avLst/>
            <a:gdLst/>
            <a:ahLst/>
            <a:cxnLst/>
            <a:rect l="l" t="t" r="r" b="b"/>
            <a:pathLst>
              <a:path w="1151255" h="1193800">
                <a:moveTo>
                  <a:pt x="25400" y="1112519"/>
                </a:moveTo>
                <a:lnTo>
                  <a:pt x="0" y="1193799"/>
                </a:lnTo>
                <a:lnTo>
                  <a:pt x="80263" y="1165351"/>
                </a:lnTo>
                <a:lnTo>
                  <a:pt x="59892" y="1161668"/>
                </a:lnTo>
                <a:lnTo>
                  <a:pt x="39878" y="1161668"/>
                </a:lnTo>
                <a:lnTo>
                  <a:pt x="30734" y="1152778"/>
                </a:lnTo>
                <a:lnTo>
                  <a:pt x="33650" y="1149753"/>
                </a:lnTo>
                <a:lnTo>
                  <a:pt x="25400" y="1112519"/>
                </a:lnTo>
                <a:close/>
              </a:path>
              <a:path w="1151255" h="1193800">
                <a:moveTo>
                  <a:pt x="35306" y="1157223"/>
                </a:moveTo>
                <a:lnTo>
                  <a:pt x="39878" y="1161668"/>
                </a:lnTo>
                <a:lnTo>
                  <a:pt x="42848" y="1158587"/>
                </a:lnTo>
                <a:lnTo>
                  <a:pt x="35306" y="1157223"/>
                </a:lnTo>
                <a:close/>
              </a:path>
              <a:path w="1151255" h="1193800">
                <a:moveTo>
                  <a:pt x="42848" y="1158587"/>
                </a:moveTo>
                <a:lnTo>
                  <a:pt x="39878" y="1161668"/>
                </a:lnTo>
                <a:lnTo>
                  <a:pt x="59892" y="1161668"/>
                </a:lnTo>
                <a:lnTo>
                  <a:pt x="42848" y="1158587"/>
                </a:lnTo>
                <a:close/>
              </a:path>
              <a:path w="1151255" h="1193800">
                <a:moveTo>
                  <a:pt x="1141857" y="0"/>
                </a:moveTo>
                <a:lnTo>
                  <a:pt x="33650" y="1149753"/>
                </a:lnTo>
                <a:lnTo>
                  <a:pt x="35306" y="1157223"/>
                </a:lnTo>
                <a:lnTo>
                  <a:pt x="42848" y="1158587"/>
                </a:lnTo>
                <a:lnTo>
                  <a:pt x="1151001" y="8889"/>
                </a:lnTo>
                <a:lnTo>
                  <a:pt x="1141857" y="0"/>
                </a:lnTo>
                <a:close/>
              </a:path>
              <a:path w="1151255" h="1193800">
                <a:moveTo>
                  <a:pt x="33650" y="1149753"/>
                </a:moveTo>
                <a:lnTo>
                  <a:pt x="30734" y="1152778"/>
                </a:lnTo>
                <a:lnTo>
                  <a:pt x="35306" y="1157223"/>
                </a:lnTo>
                <a:lnTo>
                  <a:pt x="33650" y="11497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84421" y="3707510"/>
            <a:ext cx="76200" cy="1189990"/>
          </a:xfrm>
          <a:custGeom>
            <a:avLst/>
            <a:gdLst/>
            <a:ahLst/>
            <a:cxnLst/>
            <a:rect l="l" t="t" r="r" b="b"/>
            <a:pathLst>
              <a:path w="76200" h="1189989">
                <a:moveTo>
                  <a:pt x="0" y="1112774"/>
                </a:moveTo>
                <a:lnTo>
                  <a:pt x="36956" y="1189482"/>
                </a:lnTo>
                <a:lnTo>
                  <a:pt x="63272" y="1138808"/>
                </a:lnTo>
                <a:lnTo>
                  <a:pt x="44068" y="1138808"/>
                </a:lnTo>
                <a:lnTo>
                  <a:pt x="31368" y="1138555"/>
                </a:lnTo>
                <a:lnTo>
                  <a:pt x="31430" y="1134362"/>
                </a:lnTo>
                <a:lnTo>
                  <a:pt x="0" y="1112774"/>
                </a:lnTo>
                <a:close/>
              </a:path>
              <a:path w="76200" h="1189989">
                <a:moveTo>
                  <a:pt x="44131" y="1134555"/>
                </a:moveTo>
                <a:lnTo>
                  <a:pt x="37718" y="1138682"/>
                </a:lnTo>
                <a:lnTo>
                  <a:pt x="44068" y="1138808"/>
                </a:lnTo>
                <a:lnTo>
                  <a:pt x="44131" y="1134555"/>
                </a:lnTo>
                <a:close/>
              </a:path>
              <a:path w="76200" h="1189989">
                <a:moveTo>
                  <a:pt x="76200" y="1113916"/>
                </a:moveTo>
                <a:lnTo>
                  <a:pt x="44131" y="1134555"/>
                </a:lnTo>
                <a:lnTo>
                  <a:pt x="44068" y="1138808"/>
                </a:lnTo>
                <a:lnTo>
                  <a:pt x="63272" y="1138808"/>
                </a:lnTo>
                <a:lnTo>
                  <a:pt x="76200" y="1113916"/>
                </a:lnTo>
                <a:close/>
              </a:path>
              <a:path w="76200" h="1189989">
                <a:moveTo>
                  <a:pt x="31430" y="1134362"/>
                </a:moveTo>
                <a:lnTo>
                  <a:pt x="31368" y="1138555"/>
                </a:lnTo>
                <a:lnTo>
                  <a:pt x="37718" y="1138682"/>
                </a:lnTo>
                <a:lnTo>
                  <a:pt x="31430" y="1134362"/>
                </a:lnTo>
                <a:close/>
              </a:path>
              <a:path w="76200" h="1189989">
                <a:moveTo>
                  <a:pt x="48132" y="0"/>
                </a:moveTo>
                <a:lnTo>
                  <a:pt x="31430" y="1134362"/>
                </a:lnTo>
                <a:lnTo>
                  <a:pt x="37718" y="1138682"/>
                </a:lnTo>
                <a:lnTo>
                  <a:pt x="44131" y="1134555"/>
                </a:lnTo>
                <a:lnTo>
                  <a:pt x="60832" y="253"/>
                </a:lnTo>
                <a:lnTo>
                  <a:pt x="4813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37226" y="3609594"/>
            <a:ext cx="1058545" cy="1286510"/>
          </a:xfrm>
          <a:custGeom>
            <a:avLst/>
            <a:gdLst/>
            <a:ahLst/>
            <a:cxnLst/>
            <a:rect l="l" t="t" r="r" b="b"/>
            <a:pathLst>
              <a:path w="1058545" h="1286510">
                <a:moveTo>
                  <a:pt x="1018237" y="1247771"/>
                </a:moveTo>
                <a:lnTo>
                  <a:pt x="980313" y="1251584"/>
                </a:lnTo>
                <a:lnTo>
                  <a:pt x="1058037" y="1286255"/>
                </a:lnTo>
                <a:lnTo>
                  <a:pt x="1050022" y="1251076"/>
                </a:lnTo>
                <a:lnTo>
                  <a:pt x="1020952" y="1251076"/>
                </a:lnTo>
                <a:lnTo>
                  <a:pt x="1018237" y="1247771"/>
                </a:lnTo>
                <a:close/>
              </a:path>
              <a:path w="1058545" h="1286510">
                <a:moveTo>
                  <a:pt x="1028020" y="1239647"/>
                </a:moveTo>
                <a:lnTo>
                  <a:pt x="1025778" y="1247012"/>
                </a:lnTo>
                <a:lnTo>
                  <a:pt x="1018237" y="1247771"/>
                </a:lnTo>
                <a:lnTo>
                  <a:pt x="1020952" y="1251076"/>
                </a:lnTo>
                <a:lnTo>
                  <a:pt x="1030732" y="1242948"/>
                </a:lnTo>
                <a:lnTo>
                  <a:pt x="1028020" y="1239647"/>
                </a:lnTo>
                <a:close/>
              </a:path>
              <a:path w="1058545" h="1286510">
                <a:moveTo>
                  <a:pt x="1039113" y="1203197"/>
                </a:moveTo>
                <a:lnTo>
                  <a:pt x="1028020" y="1239647"/>
                </a:lnTo>
                <a:lnTo>
                  <a:pt x="1030732" y="1242948"/>
                </a:lnTo>
                <a:lnTo>
                  <a:pt x="1020952" y="1251076"/>
                </a:lnTo>
                <a:lnTo>
                  <a:pt x="1050022" y="1251076"/>
                </a:lnTo>
                <a:lnTo>
                  <a:pt x="1039113" y="1203197"/>
                </a:lnTo>
                <a:close/>
              </a:path>
              <a:path w="1058545" h="1286510">
                <a:moveTo>
                  <a:pt x="9778" y="0"/>
                </a:moveTo>
                <a:lnTo>
                  <a:pt x="0" y="8127"/>
                </a:lnTo>
                <a:lnTo>
                  <a:pt x="1018237" y="1247771"/>
                </a:lnTo>
                <a:lnTo>
                  <a:pt x="1025778" y="1247012"/>
                </a:lnTo>
                <a:lnTo>
                  <a:pt x="1028020" y="1239647"/>
                </a:lnTo>
                <a:lnTo>
                  <a:pt x="97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928615" y="1002283"/>
            <a:ext cx="2428240" cy="1899920"/>
          </a:xfrm>
          <a:custGeom>
            <a:avLst/>
            <a:gdLst/>
            <a:ahLst/>
            <a:cxnLst/>
            <a:rect l="l" t="t" r="r" b="b"/>
            <a:pathLst>
              <a:path w="2428240" h="1899920">
                <a:moveTo>
                  <a:pt x="2380753" y="28959"/>
                </a:moveTo>
                <a:lnTo>
                  <a:pt x="0" y="1889505"/>
                </a:lnTo>
                <a:lnTo>
                  <a:pt x="7747" y="1899539"/>
                </a:lnTo>
                <a:lnTo>
                  <a:pt x="2388551" y="38952"/>
                </a:lnTo>
                <a:lnTo>
                  <a:pt x="2387981" y="31368"/>
                </a:lnTo>
                <a:lnTo>
                  <a:pt x="2380753" y="28959"/>
                </a:lnTo>
                <a:close/>
              </a:path>
              <a:path w="2428240" h="1899920">
                <a:moveTo>
                  <a:pt x="2415492" y="26288"/>
                </a:moveTo>
                <a:lnTo>
                  <a:pt x="2384170" y="26288"/>
                </a:lnTo>
                <a:lnTo>
                  <a:pt x="2391917" y="36321"/>
                </a:lnTo>
                <a:lnTo>
                  <a:pt x="2388551" y="38952"/>
                </a:lnTo>
                <a:lnTo>
                  <a:pt x="2391410" y="76962"/>
                </a:lnTo>
                <a:lnTo>
                  <a:pt x="2415492" y="26288"/>
                </a:lnTo>
                <a:close/>
              </a:path>
              <a:path w="2428240" h="1899920">
                <a:moveTo>
                  <a:pt x="2384170" y="26288"/>
                </a:moveTo>
                <a:lnTo>
                  <a:pt x="2380753" y="28959"/>
                </a:lnTo>
                <a:lnTo>
                  <a:pt x="2387981" y="31368"/>
                </a:lnTo>
                <a:lnTo>
                  <a:pt x="2388551" y="38952"/>
                </a:lnTo>
                <a:lnTo>
                  <a:pt x="2391917" y="36321"/>
                </a:lnTo>
                <a:lnTo>
                  <a:pt x="2384170" y="26288"/>
                </a:lnTo>
                <a:close/>
              </a:path>
              <a:path w="2428240" h="1899920">
                <a:moveTo>
                  <a:pt x="2427986" y="0"/>
                </a:moveTo>
                <a:lnTo>
                  <a:pt x="2344547" y="16890"/>
                </a:lnTo>
                <a:lnTo>
                  <a:pt x="2380753" y="28959"/>
                </a:lnTo>
                <a:lnTo>
                  <a:pt x="2384170" y="26288"/>
                </a:lnTo>
                <a:lnTo>
                  <a:pt x="2415492" y="26288"/>
                </a:lnTo>
                <a:lnTo>
                  <a:pt x="242798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044810" y="3789298"/>
            <a:ext cx="76200" cy="1106805"/>
          </a:xfrm>
          <a:custGeom>
            <a:avLst/>
            <a:gdLst/>
            <a:ahLst/>
            <a:cxnLst/>
            <a:rect l="l" t="t" r="r" b="b"/>
            <a:pathLst>
              <a:path w="76200" h="1106804">
                <a:moveTo>
                  <a:pt x="0" y="1031239"/>
                </a:moveTo>
                <a:lnTo>
                  <a:pt x="40005" y="1106551"/>
                </a:lnTo>
                <a:lnTo>
                  <a:pt x="63797" y="1055877"/>
                </a:lnTo>
                <a:lnTo>
                  <a:pt x="32385" y="1055877"/>
                </a:lnTo>
                <a:lnTo>
                  <a:pt x="32284" y="1051669"/>
                </a:lnTo>
                <a:lnTo>
                  <a:pt x="0" y="1031239"/>
                </a:lnTo>
                <a:close/>
              </a:path>
              <a:path w="76200" h="1106804">
                <a:moveTo>
                  <a:pt x="32284" y="1051669"/>
                </a:moveTo>
                <a:lnTo>
                  <a:pt x="32385" y="1055877"/>
                </a:lnTo>
                <a:lnTo>
                  <a:pt x="38735" y="1055751"/>
                </a:lnTo>
                <a:lnTo>
                  <a:pt x="32284" y="1051669"/>
                </a:lnTo>
                <a:close/>
              </a:path>
              <a:path w="76200" h="1106804">
                <a:moveTo>
                  <a:pt x="76200" y="1029462"/>
                </a:moveTo>
                <a:lnTo>
                  <a:pt x="44983" y="1051366"/>
                </a:lnTo>
                <a:lnTo>
                  <a:pt x="45085" y="1055624"/>
                </a:lnTo>
                <a:lnTo>
                  <a:pt x="32385" y="1055877"/>
                </a:lnTo>
                <a:lnTo>
                  <a:pt x="63797" y="1055877"/>
                </a:lnTo>
                <a:lnTo>
                  <a:pt x="76200" y="1029462"/>
                </a:lnTo>
                <a:close/>
              </a:path>
              <a:path w="76200" h="1106804">
                <a:moveTo>
                  <a:pt x="19939" y="0"/>
                </a:moveTo>
                <a:lnTo>
                  <a:pt x="7239" y="381"/>
                </a:lnTo>
                <a:lnTo>
                  <a:pt x="32284" y="1051669"/>
                </a:lnTo>
                <a:lnTo>
                  <a:pt x="38735" y="1055751"/>
                </a:lnTo>
                <a:lnTo>
                  <a:pt x="44983" y="1051366"/>
                </a:lnTo>
                <a:lnTo>
                  <a:pt x="19939" y="0"/>
                </a:lnTo>
                <a:close/>
              </a:path>
              <a:path w="76200" h="1106804">
                <a:moveTo>
                  <a:pt x="44983" y="1051366"/>
                </a:moveTo>
                <a:lnTo>
                  <a:pt x="38735" y="1055751"/>
                </a:lnTo>
                <a:lnTo>
                  <a:pt x="45085" y="1055624"/>
                </a:lnTo>
                <a:lnTo>
                  <a:pt x="44983" y="10513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4659" y="6457569"/>
            <a:ext cx="76200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0"/>
              </a:lnSpc>
            </a:pPr>
            <a:r>
              <a:rPr sz="1000" spc="-95" dirty="0">
                <a:latin typeface="Verdana"/>
                <a:cs typeface="Verdana"/>
              </a:rPr>
              <a:t>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4454" y="1407731"/>
            <a:ext cx="8340725" cy="233045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12700" marR="1555115">
              <a:lnSpc>
                <a:spcPct val="79900"/>
              </a:lnSpc>
              <a:spcBef>
                <a:spcPts val="969"/>
              </a:spcBef>
            </a:pPr>
            <a:r>
              <a:rPr sz="3600" b="1" spc="-240" dirty="0">
                <a:latin typeface="Verdana"/>
                <a:cs typeface="Verdana"/>
              </a:rPr>
              <a:t>ELECTROLYTIC</a:t>
            </a:r>
            <a:r>
              <a:rPr sz="3600" b="1" spc="-345" dirty="0">
                <a:latin typeface="Verdana"/>
                <a:cs typeface="Verdana"/>
              </a:rPr>
              <a:t> </a:t>
            </a:r>
            <a:r>
              <a:rPr sz="3600" b="1" spc="-20" dirty="0">
                <a:latin typeface="Verdana"/>
                <a:cs typeface="Verdana"/>
              </a:rPr>
              <a:t>CELL </a:t>
            </a:r>
            <a:r>
              <a:rPr sz="3600" b="1" spc="-175" dirty="0">
                <a:solidFill>
                  <a:srgbClr val="0E6EC5"/>
                </a:solidFill>
                <a:latin typeface="Verdana"/>
                <a:cs typeface="Verdana"/>
              </a:rPr>
              <a:t>MOLTEN</a:t>
            </a:r>
            <a:r>
              <a:rPr sz="3600" b="1" spc="-415" dirty="0">
                <a:solidFill>
                  <a:srgbClr val="0E6EC5"/>
                </a:solidFill>
                <a:latin typeface="Verdana"/>
                <a:cs typeface="Verdana"/>
              </a:rPr>
              <a:t> </a:t>
            </a:r>
            <a:r>
              <a:rPr sz="3600" b="1" spc="-440" dirty="0">
                <a:solidFill>
                  <a:srgbClr val="0E6EC5"/>
                </a:solidFill>
                <a:latin typeface="Verdana"/>
                <a:cs typeface="Verdana"/>
              </a:rPr>
              <a:t>IONIC</a:t>
            </a:r>
            <a:r>
              <a:rPr sz="3600" b="1" spc="-385" dirty="0">
                <a:solidFill>
                  <a:srgbClr val="0E6EC5"/>
                </a:solidFill>
                <a:latin typeface="Verdana"/>
                <a:cs typeface="Verdana"/>
              </a:rPr>
              <a:t> </a:t>
            </a:r>
            <a:r>
              <a:rPr sz="3600" b="1" spc="-45" dirty="0">
                <a:solidFill>
                  <a:srgbClr val="0E6EC5"/>
                </a:solidFill>
                <a:latin typeface="Verdana"/>
                <a:cs typeface="Verdana"/>
              </a:rPr>
              <a:t>COMPOUND </a:t>
            </a:r>
            <a:r>
              <a:rPr sz="3600" b="1" spc="-175" dirty="0">
                <a:solidFill>
                  <a:srgbClr val="FF0000"/>
                </a:solidFill>
                <a:latin typeface="Verdana"/>
                <a:cs typeface="Verdana"/>
              </a:rPr>
              <a:t>AQUEOUS</a:t>
            </a:r>
            <a:r>
              <a:rPr sz="3600" b="1" spc="-37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600" b="1" spc="-440" dirty="0">
                <a:solidFill>
                  <a:srgbClr val="FF0000"/>
                </a:solidFill>
                <a:latin typeface="Verdana"/>
                <a:cs typeface="Verdana"/>
              </a:rPr>
              <a:t>IONIC</a:t>
            </a:r>
            <a:r>
              <a:rPr sz="3600" b="1" spc="-405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3600" b="1" spc="-155" dirty="0">
                <a:solidFill>
                  <a:srgbClr val="FF0000"/>
                </a:solidFill>
                <a:latin typeface="Verdana"/>
                <a:cs typeface="Verdana"/>
              </a:rPr>
              <a:t>COMPOUND</a:t>
            </a:r>
            <a:endParaRPr sz="3600">
              <a:latin typeface="Verdana"/>
              <a:cs typeface="Verdana"/>
            </a:endParaRPr>
          </a:p>
          <a:p>
            <a:pPr marL="12700" marR="5080">
              <a:lnSpc>
                <a:spcPct val="80100"/>
              </a:lnSpc>
            </a:pPr>
            <a:r>
              <a:rPr sz="3600" b="1" spc="-180" dirty="0">
                <a:solidFill>
                  <a:srgbClr val="7E7E7E"/>
                </a:solidFill>
                <a:latin typeface="Verdana"/>
                <a:cs typeface="Verdana"/>
              </a:rPr>
              <a:t>CONCENTRATED</a:t>
            </a:r>
            <a:r>
              <a:rPr sz="3600" b="1" spc="-390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3600" b="1" spc="-455" dirty="0">
                <a:solidFill>
                  <a:srgbClr val="7E7E7E"/>
                </a:solidFill>
                <a:latin typeface="Verdana"/>
                <a:cs typeface="Verdana"/>
              </a:rPr>
              <a:t>IONIC</a:t>
            </a:r>
            <a:r>
              <a:rPr sz="3600" b="1" spc="-365" dirty="0">
                <a:solidFill>
                  <a:srgbClr val="7E7E7E"/>
                </a:solidFill>
                <a:latin typeface="Verdana"/>
                <a:cs typeface="Verdana"/>
              </a:rPr>
              <a:t> </a:t>
            </a:r>
            <a:r>
              <a:rPr sz="3600" b="1" spc="-130" dirty="0">
                <a:solidFill>
                  <a:srgbClr val="7E7E7E"/>
                </a:solidFill>
                <a:latin typeface="Verdana"/>
                <a:cs typeface="Verdana"/>
              </a:rPr>
              <a:t>COMPOUND </a:t>
            </a:r>
            <a:r>
              <a:rPr sz="3600" b="1" spc="-160" dirty="0">
                <a:solidFill>
                  <a:srgbClr val="FF0000"/>
                </a:solidFill>
                <a:latin typeface="Verdana"/>
                <a:cs typeface="Verdana"/>
              </a:rPr>
              <a:t>ELECTROPLATING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17709" y="762127"/>
            <a:ext cx="190881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01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All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4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scenarios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falls</a:t>
            </a:r>
            <a:r>
              <a:rPr sz="1000" spc="-20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under </a:t>
            </a:r>
            <a:r>
              <a:rPr sz="1000" spc="10" dirty="0">
                <a:latin typeface="Arial"/>
                <a:cs typeface="Arial"/>
              </a:rPr>
              <a:t>electrolytic</a:t>
            </a:r>
            <a:r>
              <a:rPr sz="1000" spc="14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cell.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00" dirty="0">
                <a:latin typeface="Arial"/>
                <a:cs typeface="Arial"/>
              </a:rPr>
              <a:t>Let’s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aim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to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get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our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basics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right!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66900" y="784250"/>
            <a:ext cx="1288415" cy="294640"/>
          </a:xfrm>
          <a:prstGeom prst="rect">
            <a:avLst/>
          </a:prstGeom>
          <a:solidFill>
            <a:srgbClr val="0E6EC5"/>
          </a:solidFill>
        </p:spPr>
        <p:txBody>
          <a:bodyPr vert="horz" wrap="square" lIns="0" tIns="82550" rIns="0" bIns="0" rtlCol="0">
            <a:spAutoFit/>
          </a:bodyPr>
          <a:lstStyle/>
          <a:p>
            <a:pPr marL="236854">
              <a:lnSpc>
                <a:spcPct val="100000"/>
              </a:lnSpc>
              <a:spcBef>
                <a:spcPts val="650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Verdana"/>
                <a:cs typeface="Verdana"/>
              </a:rPr>
              <a:t>CONCEPT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01391" y="1078483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69" h="153669">
                <a:moveTo>
                  <a:pt x="153669" y="0"/>
                </a:moveTo>
                <a:lnTo>
                  <a:pt x="0" y="0"/>
                </a:lnTo>
                <a:lnTo>
                  <a:pt x="0" y="153669"/>
                </a:lnTo>
                <a:lnTo>
                  <a:pt x="153669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27983"/>
            <a:ext cx="12192000" cy="2930017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39419" y="6440804"/>
            <a:ext cx="10413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Verdana"/>
                <a:cs typeface="Verdana"/>
              </a:rPr>
              <a:t>5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9916" y="610552"/>
            <a:ext cx="59162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345" dirty="0">
                <a:solidFill>
                  <a:srgbClr val="FFFFFF"/>
                </a:solidFill>
                <a:latin typeface="Verdana"/>
                <a:cs typeface="Verdana"/>
              </a:rPr>
              <a:t>LECTROLYTIC</a:t>
            </a:r>
            <a:r>
              <a:rPr sz="4800" b="1" spc="-5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800" b="1" spc="-280" dirty="0">
                <a:solidFill>
                  <a:srgbClr val="FFFFFF"/>
                </a:solidFill>
                <a:latin typeface="Verdana"/>
                <a:cs typeface="Verdana"/>
              </a:rPr>
              <a:t>CELL</a:t>
            </a:r>
            <a:endParaRPr sz="4800">
              <a:latin typeface="Verdana"/>
              <a:cs typeface="Verdan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98868" y="370204"/>
            <a:ext cx="1499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u="sng" spc="-16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ELECTROLYTIC</a:t>
            </a:r>
            <a:r>
              <a:rPr sz="1200" b="0" u="sng" spc="-1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b="0" u="sng" spc="-125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CELL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98868" y="735965"/>
            <a:ext cx="37153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latin typeface="Arial"/>
                <a:cs typeface="Arial"/>
              </a:rPr>
              <a:t>An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electrolytic cell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is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set-</a:t>
            </a:r>
            <a:r>
              <a:rPr sz="1200" spc="70" dirty="0">
                <a:latin typeface="Arial"/>
                <a:cs typeface="Arial"/>
              </a:rPr>
              <a:t>up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used </a:t>
            </a:r>
            <a:r>
              <a:rPr sz="1200" spc="65" dirty="0">
                <a:latin typeface="Arial"/>
                <a:cs typeface="Arial"/>
              </a:rPr>
              <a:t>for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electrolysis.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705282" y="1254886"/>
          <a:ext cx="4949825" cy="48545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4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036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u="sng" spc="-1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Black"/>
                          <a:cs typeface="Arial Black"/>
                        </a:rPr>
                        <a:t>Key</a:t>
                      </a:r>
                      <a:r>
                        <a:rPr sz="1100" u="sng" spc="-95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u="sng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Black"/>
                          <a:cs typeface="Arial Black"/>
                        </a:rPr>
                        <a:t>components:</a:t>
                      </a:r>
                      <a:endParaRPr sz="1100">
                        <a:latin typeface="Arial Black"/>
                        <a:cs typeface="Arial Black"/>
                      </a:endParaRPr>
                    </a:p>
                  </a:txBody>
                  <a:tcPr marL="0" marR="0" marT="4318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280">
                <a:tc>
                  <a:txBody>
                    <a:bodyPr/>
                    <a:lstStyle/>
                    <a:p>
                      <a:pPr marL="92710" marR="16065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100" spc="-75" dirty="0">
                          <a:latin typeface="Arial Black"/>
                          <a:cs typeface="Arial Black"/>
                        </a:rPr>
                        <a:t>Electrolyte</a:t>
                      </a:r>
                      <a:r>
                        <a:rPr sz="1100" spc="2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ionic</a:t>
                      </a:r>
                      <a:r>
                        <a:rPr sz="11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compound,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either</a:t>
                      </a:r>
                      <a:r>
                        <a:rPr sz="11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its</a:t>
                      </a:r>
                      <a:r>
                        <a:rPr sz="11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molten</a:t>
                      </a:r>
                      <a:r>
                        <a:rPr sz="110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aqueous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state,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would</a:t>
                      </a:r>
                      <a:r>
                        <a:rPr sz="11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dissociate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into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when</a:t>
                      </a:r>
                      <a:r>
                        <a:rPr sz="11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current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passed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through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it.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90" dirty="0">
                          <a:latin typeface="Arial Black"/>
                          <a:cs typeface="Arial Black"/>
                        </a:rPr>
                        <a:t>Electrodes</a:t>
                      </a:r>
                      <a:r>
                        <a:rPr sz="1100" spc="1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made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conductive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material.</a:t>
                      </a:r>
                      <a:r>
                        <a:rPr sz="1100" spc="4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inert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electrodes,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it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is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usually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made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lead</a:t>
                      </a:r>
                      <a:r>
                        <a:rPr sz="11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or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platinum.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9005">
                <a:tc>
                  <a:txBody>
                    <a:bodyPr/>
                    <a:lstStyle/>
                    <a:p>
                      <a:pPr marL="92710" marR="58102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100" spc="-65" dirty="0">
                          <a:latin typeface="Arial Black"/>
                          <a:cs typeface="Arial Black"/>
                        </a:rPr>
                        <a:t>Anode</a:t>
                      </a:r>
                      <a:r>
                        <a:rPr sz="1100" spc="4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positively-charged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electrode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connected</a:t>
                      </a:r>
                      <a:r>
                        <a:rPr sz="11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positive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11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electrical</a:t>
                      </a:r>
                      <a:r>
                        <a:rPr sz="11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source.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(Anode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positively</a:t>
                      </a:r>
                      <a:r>
                        <a:rPr sz="11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charged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70" dirty="0">
                          <a:latin typeface="Arial Black"/>
                          <a:cs typeface="Arial Black"/>
                        </a:rPr>
                        <a:t>attracts</a:t>
                      </a:r>
                      <a:r>
                        <a:rPr sz="1100" spc="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55" dirty="0">
                          <a:latin typeface="Arial Black"/>
                          <a:cs typeface="Arial Black"/>
                        </a:rPr>
                        <a:t>anions</a:t>
                      </a:r>
                      <a:r>
                        <a:rPr sz="1100" spc="-55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1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hence</a:t>
                      </a:r>
                      <a:r>
                        <a:rPr sz="11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its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called</a:t>
                      </a:r>
                      <a:r>
                        <a:rPr sz="11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‘anode’.)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marL="92710" marR="39814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100" spc="-75" dirty="0">
                          <a:latin typeface="Arial Black"/>
                          <a:cs typeface="Arial Black"/>
                        </a:rPr>
                        <a:t>Cathode</a:t>
                      </a:r>
                      <a:r>
                        <a:rPr sz="1100" spc="4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negatively-charged</a:t>
                      </a:r>
                      <a:r>
                        <a:rPr sz="11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electrode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connected</a:t>
                      </a:r>
                      <a:r>
                        <a:rPr sz="11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negative</a:t>
                      </a:r>
                      <a:r>
                        <a:rPr sz="11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electrical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source.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2710" marR="52451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(Cathode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1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negatively</a:t>
                      </a:r>
                      <a:r>
                        <a:rPr sz="11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charged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70" dirty="0">
                          <a:latin typeface="Arial Black"/>
                          <a:cs typeface="Arial Black"/>
                        </a:rPr>
                        <a:t>attracts</a:t>
                      </a:r>
                      <a:r>
                        <a:rPr sz="1100" spc="-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70" dirty="0">
                          <a:latin typeface="Arial Black"/>
                          <a:cs typeface="Arial Black"/>
                        </a:rPr>
                        <a:t>cations</a:t>
                      </a:r>
                      <a:r>
                        <a:rPr sz="1100" spc="-7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hence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its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called ‘cathode’.)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369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428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100" spc="-45" dirty="0">
                          <a:latin typeface="Arial Black"/>
                          <a:cs typeface="Arial Black"/>
                        </a:rPr>
                        <a:t>Battery/power</a:t>
                      </a:r>
                      <a:r>
                        <a:rPr sz="1100" spc="-2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85" dirty="0">
                          <a:latin typeface="Arial Black"/>
                          <a:cs typeface="Arial Black"/>
                        </a:rPr>
                        <a:t>source</a:t>
                      </a:r>
                      <a:r>
                        <a:rPr sz="1100" spc="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causes</a:t>
                      </a:r>
                      <a:r>
                        <a:rPr sz="11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electrons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always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flow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70" dirty="0">
                          <a:latin typeface="Arial"/>
                          <a:cs typeface="Arial"/>
                        </a:rPr>
                        <a:t>from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anode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100" spc="6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cathode.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100" dirty="0">
                          <a:latin typeface="Arial"/>
                          <a:cs typeface="Arial"/>
                        </a:rPr>
                        <a:t>(For</a:t>
                      </a:r>
                      <a:r>
                        <a:rPr sz="11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those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who</a:t>
                      </a:r>
                      <a:r>
                        <a:rPr sz="11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take</a:t>
                      </a:r>
                      <a:r>
                        <a:rPr sz="11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physics,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under</a:t>
                      </a:r>
                      <a:r>
                        <a:rPr sz="11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‘electricity’,</a:t>
                      </a:r>
                      <a:r>
                        <a:rPr sz="110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recall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that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electron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0" dirty="0">
                          <a:latin typeface="Arial"/>
                          <a:cs typeface="Arial"/>
                        </a:rPr>
                        <a:t>flow</a:t>
                      </a:r>
                      <a:r>
                        <a:rPr sz="11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is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100" spc="70" dirty="0">
                          <a:latin typeface="Arial"/>
                          <a:cs typeface="Arial"/>
                        </a:rPr>
                        <a:t>from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negative</a:t>
                      </a:r>
                      <a:r>
                        <a:rPr sz="11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 to</a:t>
                      </a:r>
                      <a:r>
                        <a:rPr sz="110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positive</a:t>
                      </a:r>
                      <a:r>
                        <a:rPr sz="110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45" dirty="0">
                          <a:latin typeface="Arial"/>
                          <a:cs typeface="Arial"/>
                        </a:rPr>
                        <a:t>terminal</a:t>
                      </a:r>
                      <a:r>
                        <a:rPr sz="11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1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10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10" dirty="0">
                          <a:latin typeface="Arial"/>
                          <a:cs typeface="Arial"/>
                        </a:rPr>
                        <a:t>battery.)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2578" y="2269235"/>
            <a:ext cx="3780154" cy="27063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52119" y="6457569"/>
            <a:ext cx="80645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0"/>
              </a:lnSpc>
            </a:pPr>
            <a:r>
              <a:rPr sz="1000" spc="-60" dirty="0">
                <a:latin typeface="Verdana"/>
                <a:cs typeface="Verdana"/>
              </a:rPr>
              <a:t>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7635" y="623252"/>
            <a:ext cx="580263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295" dirty="0">
                <a:solidFill>
                  <a:srgbClr val="FFFFFF"/>
                </a:solidFill>
                <a:latin typeface="Verdana"/>
                <a:cs typeface="Verdana"/>
              </a:rPr>
              <a:t>ELECTROLYTIC</a:t>
            </a:r>
            <a:r>
              <a:rPr sz="4400" b="1" spc="-5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b="1" spc="-130" dirty="0">
                <a:solidFill>
                  <a:srgbClr val="FFFFFF"/>
                </a:solidFill>
                <a:latin typeface="Verdana"/>
                <a:cs typeface="Verdana"/>
              </a:rPr>
              <a:t>CELL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13168" y="493395"/>
            <a:ext cx="1499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ELECTROLYTIC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CELL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13168" y="1042034"/>
            <a:ext cx="4424680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Anode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u="sng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7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positively-</a:t>
            </a:r>
            <a:r>
              <a:rPr sz="12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charged</a:t>
            </a:r>
            <a:r>
              <a:rPr sz="1200" u="sng" spc="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electrode,</a:t>
            </a:r>
            <a:r>
              <a:rPr sz="1200" u="sng" spc="3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</a:t>
            </a:r>
            <a:r>
              <a:rPr sz="1200" u="sng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it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1200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connected</a:t>
            </a:r>
            <a:r>
              <a:rPr sz="1200" u="none" spc="-10" dirty="0">
                <a:latin typeface="Arial"/>
                <a:cs typeface="Arial"/>
              </a:rPr>
              <a:t> </a:t>
            </a:r>
            <a:r>
              <a:rPr sz="1200" u="sng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sz="1200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u="sng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positive</a:t>
            </a:r>
            <a:r>
              <a:rPr sz="1200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terminal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1200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battery.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 marR="422909">
              <a:lnSpc>
                <a:spcPct val="100000"/>
              </a:lnSpc>
            </a:pPr>
            <a:r>
              <a:rPr sz="1200" spc="10" dirty="0">
                <a:latin typeface="Arial"/>
                <a:cs typeface="Arial"/>
              </a:rPr>
              <a:t>During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electrolysis,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anions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are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attracted</a:t>
            </a:r>
            <a:r>
              <a:rPr sz="1200" spc="12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to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positively </a:t>
            </a:r>
            <a:r>
              <a:rPr sz="1200" dirty="0">
                <a:latin typeface="Arial"/>
                <a:cs typeface="Arial"/>
              </a:rPr>
              <a:t>charged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anode.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00">
              <a:latin typeface="Arial"/>
              <a:cs typeface="Arial"/>
            </a:endParaRPr>
          </a:p>
          <a:p>
            <a:pPr marL="12700" marR="454659">
              <a:lnSpc>
                <a:spcPct val="100000"/>
              </a:lnSpc>
            </a:pPr>
            <a:r>
              <a:rPr sz="1200" spc="-75" dirty="0">
                <a:latin typeface="Arial Black"/>
                <a:cs typeface="Arial Black"/>
              </a:rPr>
              <a:t>Anions</a:t>
            </a:r>
            <a:r>
              <a:rPr sz="1200" spc="20" dirty="0">
                <a:latin typeface="Arial Black"/>
                <a:cs typeface="Arial Black"/>
              </a:rPr>
              <a:t> </a:t>
            </a:r>
            <a:r>
              <a:rPr sz="1200" dirty="0">
                <a:latin typeface="Arial"/>
                <a:cs typeface="Arial"/>
              </a:rPr>
              <a:t>are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80" dirty="0">
                <a:latin typeface="Arial Black"/>
                <a:cs typeface="Arial Black"/>
              </a:rPr>
              <a:t>negatively</a:t>
            </a:r>
            <a:r>
              <a:rPr sz="1200" spc="45" dirty="0">
                <a:latin typeface="Arial Black"/>
                <a:cs typeface="Arial Black"/>
              </a:rPr>
              <a:t> </a:t>
            </a:r>
            <a:r>
              <a:rPr sz="1200" spc="-85" dirty="0">
                <a:latin typeface="Arial Black"/>
                <a:cs typeface="Arial Black"/>
              </a:rPr>
              <a:t>charged</a:t>
            </a:r>
            <a:r>
              <a:rPr sz="1200" spc="20" dirty="0">
                <a:latin typeface="Arial Black"/>
                <a:cs typeface="Arial Black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are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looking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to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-40" dirty="0">
                <a:latin typeface="Arial Black"/>
                <a:cs typeface="Arial Black"/>
              </a:rPr>
              <a:t>lose </a:t>
            </a:r>
            <a:r>
              <a:rPr sz="1200" spc="-80" dirty="0">
                <a:latin typeface="Arial Black"/>
                <a:cs typeface="Arial Black"/>
              </a:rPr>
              <a:t>electrons</a:t>
            </a:r>
            <a:r>
              <a:rPr sz="1200" spc="40" dirty="0">
                <a:latin typeface="Arial Black"/>
                <a:cs typeface="Arial Black"/>
              </a:rPr>
              <a:t> </a:t>
            </a:r>
            <a:r>
              <a:rPr sz="1200" spc="70" dirty="0">
                <a:latin typeface="Arial"/>
                <a:cs typeface="Arial"/>
              </a:rPr>
              <a:t>to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become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neutral.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Hence,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anions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lose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electrons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at</a:t>
            </a:r>
            <a:r>
              <a:rPr sz="1200" spc="-10" dirty="0">
                <a:latin typeface="Arial Black"/>
                <a:cs typeface="Arial Black"/>
              </a:rPr>
              <a:t> </a:t>
            </a:r>
            <a:r>
              <a:rPr sz="1200" spc="-60" dirty="0">
                <a:latin typeface="Arial Black"/>
                <a:cs typeface="Arial Black"/>
              </a:rPr>
              <a:t>the</a:t>
            </a:r>
            <a:r>
              <a:rPr sz="1200" spc="10" dirty="0">
                <a:latin typeface="Arial Black"/>
                <a:cs typeface="Arial Black"/>
              </a:rPr>
              <a:t> </a:t>
            </a:r>
            <a:r>
              <a:rPr sz="1200" spc="-60" dirty="0">
                <a:latin typeface="Arial Black"/>
                <a:cs typeface="Arial Black"/>
              </a:rPr>
              <a:t>anode</a:t>
            </a:r>
            <a:r>
              <a:rPr sz="1200" spc="-60" dirty="0">
                <a:latin typeface="Arial"/>
                <a:cs typeface="Arial"/>
              </a:rPr>
              <a:t>,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they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undergo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Arial Black"/>
                <a:cs typeface="Arial Black"/>
              </a:rPr>
              <a:t>oxidation</a:t>
            </a:r>
            <a:r>
              <a:rPr sz="1200" spc="-10" dirty="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13168" y="3603370"/>
            <a:ext cx="4480560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8815">
              <a:lnSpc>
                <a:spcPct val="100000"/>
              </a:lnSpc>
              <a:spcBef>
                <a:spcPts val="100"/>
              </a:spcBef>
            </a:pP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Cathode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1200" u="sng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negatively-</a:t>
            </a:r>
            <a:r>
              <a:rPr sz="1200" u="sng" spc="-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charged</a:t>
            </a:r>
            <a:r>
              <a:rPr sz="1200" u="sng" spc="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electrode,</a:t>
            </a:r>
            <a:r>
              <a:rPr sz="1200" u="sng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as</a:t>
            </a:r>
            <a:r>
              <a:rPr sz="1200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it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1200" u="none" spc="-25" dirty="0">
                <a:latin typeface="Arial"/>
                <a:cs typeface="Arial"/>
              </a:rPr>
              <a:t> </a:t>
            </a:r>
            <a:r>
              <a:rPr sz="1200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connected</a:t>
            </a:r>
            <a:r>
              <a:rPr sz="1200" u="sng" spc="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sz="1200" u="sng" spc="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negative</a:t>
            </a:r>
            <a:r>
              <a:rPr sz="1200" u="sng" spc="4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terminal</a:t>
            </a:r>
            <a:r>
              <a:rPr sz="1200" u="sng" spc="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1200" u="sng" spc="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battery.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 marR="394970">
              <a:lnSpc>
                <a:spcPct val="100000"/>
              </a:lnSpc>
            </a:pPr>
            <a:r>
              <a:rPr sz="1200" spc="10" dirty="0">
                <a:latin typeface="Arial"/>
                <a:cs typeface="Arial"/>
              </a:rPr>
              <a:t>During</a:t>
            </a:r>
            <a:r>
              <a:rPr sz="1200" spc="8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electrolysis,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cations</a:t>
            </a:r>
            <a:r>
              <a:rPr sz="1200" spc="9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are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attracted</a:t>
            </a:r>
            <a:r>
              <a:rPr sz="1200" spc="11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to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negatively </a:t>
            </a:r>
            <a:r>
              <a:rPr sz="1200" dirty="0">
                <a:latin typeface="Arial"/>
                <a:cs typeface="Arial"/>
              </a:rPr>
              <a:t>charged</a:t>
            </a:r>
            <a:r>
              <a:rPr sz="1200" spc="16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anode.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 marR="497840">
              <a:lnSpc>
                <a:spcPct val="100000"/>
              </a:lnSpc>
              <a:spcBef>
                <a:spcPts val="5"/>
              </a:spcBef>
            </a:pPr>
            <a:r>
              <a:rPr sz="1200" spc="-85" dirty="0">
                <a:latin typeface="Arial Black"/>
                <a:cs typeface="Arial Black"/>
              </a:rPr>
              <a:t>Cations</a:t>
            </a:r>
            <a:r>
              <a:rPr sz="1200" spc="15" dirty="0">
                <a:latin typeface="Arial Black"/>
                <a:cs typeface="Arial Black"/>
              </a:rPr>
              <a:t> </a:t>
            </a:r>
            <a:r>
              <a:rPr sz="1200" dirty="0">
                <a:latin typeface="Arial"/>
                <a:cs typeface="Arial"/>
              </a:rPr>
              <a:t>are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spc="-70" dirty="0">
                <a:latin typeface="Arial Black"/>
                <a:cs typeface="Arial Black"/>
              </a:rPr>
              <a:t>positively</a:t>
            </a:r>
            <a:r>
              <a:rPr sz="1200" spc="10" dirty="0">
                <a:latin typeface="Arial Black"/>
                <a:cs typeface="Arial Black"/>
              </a:rPr>
              <a:t> </a:t>
            </a:r>
            <a:r>
              <a:rPr sz="1200" spc="-85" dirty="0">
                <a:latin typeface="Arial Black"/>
                <a:cs typeface="Arial Black"/>
              </a:rPr>
              <a:t>charged</a:t>
            </a:r>
            <a:r>
              <a:rPr sz="1200" spc="20" dirty="0">
                <a:latin typeface="Arial Black"/>
                <a:cs typeface="Arial Black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are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looking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to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-20" dirty="0">
                <a:latin typeface="Arial Black"/>
                <a:cs typeface="Arial Black"/>
              </a:rPr>
              <a:t>gain </a:t>
            </a:r>
            <a:r>
              <a:rPr sz="1200" spc="-80" dirty="0">
                <a:latin typeface="Arial Black"/>
                <a:cs typeface="Arial Black"/>
              </a:rPr>
              <a:t>electrons</a:t>
            </a:r>
            <a:r>
              <a:rPr sz="1200" spc="40" dirty="0">
                <a:latin typeface="Arial Black"/>
                <a:cs typeface="Arial Black"/>
              </a:rPr>
              <a:t> </a:t>
            </a:r>
            <a:r>
              <a:rPr sz="1200" spc="70" dirty="0">
                <a:latin typeface="Arial"/>
                <a:cs typeface="Arial"/>
              </a:rPr>
              <a:t>to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become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neutral.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Arial"/>
                <a:cs typeface="Arial"/>
              </a:rPr>
              <a:t>Hence,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as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cations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gain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electrons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spc="-60" dirty="0">
                <a:latin typeface="Arial Black"/>
                <a:cs typeface="Arial Black"/>
              </a:rPr>
              <a:t>at</a:t>
            </a:r>
            <a:r>
              <a:rPr sz="1200" spc="15" dirty="0">
                <a:latin typeface="Arial Black"/>
                <a:cs typeface="Arial Black"/>
              </a:rPr>
              <a:t> </a:t>
            </a:r>
            <a:r>
              <a:rPr sz="1200" spc="-55" dirty="0">
                <a:latin typeface="Arial Black"/>
                <a:cs typeface="Arial Black"/>
              </a:rPr>
              <a:t>the</a:t>
            </a:r>
            <a:r>
              <a:rPr sz="1200" spc="-20" dirty="0">
                <a:latin typeface="Arial Black"/>
                <a:cs typeface="Arial Black"/>
              </a:rPr>
              <a:t> </a:t>
            </a:r>
            <a:r>
              <a:rPr sz="1200" spc="-70" dirty="0">
                <a:latin typeface="Arial Black"/>
                <a:cs typeface="Arial Black"/>
              </a:rPr>
              <a:t>cathode</a:t>
            </a:r>
            <a:r>
              <a:rPr sz="1200" spc="-70" dirty="0">
                <a:latin typeface="Arial"/>
                <a:cs typeface="Arial"/>
              </a:rPr>
              <a:t>,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they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40" dirty="0">
                <a:latin typeface="Arial"/>
                <a:cs typeface="Arial"/>
              </a:rPr>
              <a:t>undergo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-10" dirty="0">
                <a:latin typeface="Arial Black"/>
                <a:cs typeface="Arial Black"/>
              </a:rPr>
              <a:t>reduction</a:t>
            </a:r>
            <a:r>
              <a:rPr sz="1200" spc="-10" dirty="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66884" y="6113790"/>
            <a:ext cx="1946611" cy="55244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154669" y="5918834"/>
            <a:ext cx="19342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85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76509" y="6148070"/>
            <a:ext cx="18961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latin typeface="Arial"/>
                <a:cs typeface="Arial"/>
              </a:rPr>
              <a:t>ANODE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OXIDATION </a:t>
            </a:r>
            <a:r>
              <a:rPr sz="1400" spc="-65" dirty="0">
                <a:latin typeface="Arial"/>
                <a:cs typeface="Arial"/>
              </a:rPr>
              <a:t>CATHODE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5" dirty="0">
                <a:latin typeface="Arial"/>
                <a:cs typeface="Arial"/>
              </a:rPr>
              <a:t>REDUCTION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23092" y="5011661"/>
            <a:ext cx="5937885" cy="1570355"/>
          </a:xfrm>
          <a:custGeom>
            <a:avLst/>
            <a:gdLst/>
            <a:ahLst/>
            <a:cxnLst/>
            <a:rect l="l" t="t" r="r" b="b"/>
            <a:pathLst>
              <a:path w="5937885" h="1570354">
                <a:moveTo>
                  <a:pt x="5937631" y="0"/>
                </a:moveTo>
                <a:lnTo>
                  <a:pt x="0" y="0"/>
                </a:lnTo>
                <a:lnTo>
                  <a:pt x="0" y="1569846"/>
                </a:lnTo>
                <a:lnTo>
                  <a:pt x="5937631" y="1569846"/>
                </a:lnTo>
                <a:lnTo>
                  <a:pt x="59376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01929" y="5038661"/>
            <a:ext cx="577024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advise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try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understand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concept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rather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than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memorising.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Try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understand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logic.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Opposite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charges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attract,</a:t>
            </a:r>
            <a:r>
              <a:rPr sz="12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ions</a:t>
            </a:r>
            <a:r>
              <a:rPr sz="12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move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200" spc="3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respective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electrodes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attract</a:t>
            </a:r>
            <a:r>
              <a:rPr sz="120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them.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electrodes,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either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gain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lose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electrons,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order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become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neutral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again.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logical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once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understand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‘why’,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longer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need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to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1929" y="6319520"/>
            <a:ext cx="7867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memorise.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1889" y="2075814"/>
            <a:ext cx="3780154" cy="27063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1181098"/>
            <a:ext cx="6074410" cy="5676900"/>
            <a:chOff x="990600" y="1181098"/>
            <a:chExt cx="6074410" cy="5676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0121" y="2728722"/>
              <a:ext cx="2024760" cy="4129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5360" y="1181098"/>
              <a:ext cx="2024761" cy="5676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0" y="1952115"/>
              <a:ext cx="2024761" cy="490588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41959" y="6440804"/>
            <a:ext cx="984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Verdana"/>
                <a:cs typeface="Verdana"/>
              </a:rPr>
              <a:t>7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97165" y="3353816"/>
            <a:ext cx="2731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09" dirty="0">
                <a:latin typeface="Verdana"/>
                <a:cs typeface="Verdana"/>
              </a:rPr>
              <a:t>3</a:t>
            </a:r>
            <a:r>
              <a:rPr sz="3600" b="1" spc="-434" dirty="0">
                <a:latin typeface="Verdana"/>
                <a:cs typeface="Verdana"/>
              </a:rPr>
              <a:t> </a:t>
            </a:r>
            <a:r>
              <a:rPr sz="3600" b="1" spc="-185" dirty="0">
                <a:latin typeface="Verdana"/>
                <a:cs typeface="Verdana"/>
              </a:rPr>
              <a:t>variations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6750" y="3584511"/>
            <a:ext cx="1710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35" dirty="0">
                <a:solidFill>
                  <a:srgbClr val="FFFFFF"/>
                </a:solidFill>
                <a:latin typeface="Verdana"/>
                <a:cs typeface="Verdana"/>
              </a:rPr>
              <a:t>DILUTE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2050" y="5314315"/>
            <a:ext cx="5888355" cy="974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735"/>
              </a:lnSpc>
              <a:spcBef>
                <a:spcPts val="100"/>
              </a:spcBef>
            </a:pPr>
            <a:r>
              <a:rPr sz="3600" b="1" spc="-10" dirty="0">
                <a:solidFill>
                  <a:srgbClr val="FFFFFF"/>
                </a:solidFill>
                <a:latin typeface="Verdana"/>
                <a:cs typeface="Verdana"/>
              </a:rPr>
              <a:t>MOLTEN</a:t>
            </a:r>
            <a:endParaRPr sz="3600">
              <a:latin typeface="Verdana"/>
              <a:cs typeface="Verdana"/>
            </a:endParaRPr>
          </a:p>
          <a:p>
            <a:pPr marL="1941830">
              <a:lnSpc>
                <a:spcPts val="3735"/>
              </a:lnSpc>
            </a:pPr>
            <a:r>
              <a:rPr sz="3600" b="1" spc="-155" dirty="0">
                <a:solidFill>
                  <a:srgbClr val="FFFFFF"/>
                </a:solidFill>
                <a:latin typeface="Verdana"/>
                <a:cs typeface="Verdana"/>
              </a:rPr>
              <a:t>CONCENTRATED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27568" y="4093591"/>
            <a:ext cx="3173730" cy="1169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7645">
              <a:lnSpc>
                <a:spcPct val="150000"/>
              </a:lnSpc>
              <a:spcBef>
                <a:spcPts val="100"/>
              </a:spcBef>
            </a:pPr>
            <a:r>
              <a:rPr sz="1000" spc="10" dirty="0">
                <a:latin typeface="Arial"/>
                <a:cs typeface="Arial"/>
              </a:rPr>
              <a:t>All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3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variations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electrolytic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cell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follows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-20" dirty="0">
                <a:latin typeface="Arial"/>
                <a:cs typeface="Arial"/>
              </a:rPr>
              <a:t>same </a:t>
            </a:r>
            <a:r>
              <a:rPr sz="1000" dirty="0">
                <a:latin typeface="Arial"/>
                <a:cs typeface="Arial"/>
              </a:rPr>
              <a:t>concept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you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have</a:t>
            </a:r>
            <a:r>
              <a:rPr sz="1000" spc="10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learnt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in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previous</a:t>
            </a:r>
            <a:r>
              <a:rPr sz="1000" spc="1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2</a:t>
            </a:r>
            <a:r>
              <a:rPr sz="1000" spc="114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slides.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1000">
              <a:latin typeface="Arial"/>
              <a:cs typeface="Arial"/>
            </a:endParaRPr>
          </a:p>
          <a:p>
            <a:pPr marL="12700" marR="5080">
              <a:lnSpc>
                <a:spcPct val="150000"/>
              </a:lnSpc>
            </a:pPr>
            <a:r>
              <a:rPr sz="1000" dirty="0">
                <a:latin typeface="Arial"/>
                <a:cs typeface="Arial"/>
              </a:rPr>
              <a:t>Let’s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spc="60" dirty="0">
                <a:latin typeface="Arial"/>
                <a:cs typeface="Arial"/>
              </a:rPr>
              <a:t>run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through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how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concept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applies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what’s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difference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between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 </a:t>
            </a:r>
            <a:r>
              <a:rPr sz="1000" spc="10" dirty="0">
                <a:latin typeface="Arial"/>
                <a:cs typeface="Arial"/>
              </a:rPr>
              <a:t>3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set-</a:t>
            </a:r>
            <a:r>
              <a:rPr sz="1000" spc="-20" dirty="0">
                <a:latin typeface="Arial"/>
                <a:cs typeface="Arial"/>
              </a:rPr>
              <a:t>ups.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096000" cy="6858000"/>
            <a:chOff x="0" y="0"/>
            <a:chExt cx="6096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96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49604" y="1899158"/>
              <a:ext cx="4288790" cy="2734945"/>
            </a:xfrm>
            <a:custGeom>
              <a:avLst/>
              <a:gdLst/>
              <a:ahLst/>
              <a:cxnLst/>
              <a:rect l="l" t="t" r="r" b="b"/>
              <a:pathLst>
                <a:path w="4288790" h="2734945">
                  <a:moveTo>
                    <a:pt x="4288409" y="0"/>
                  </a:moveTo>
                  <a:lnTo>
                    <a:pt x="0" y="0"/>
                  </a:lnTo>
                  <a:lnTo>
                    <a:pt x="0" y="2734437"/>
                  </a:lnTo>
                  <a:lnTo>
                    <a:pt x="4288409" y="2734437"/>
                  </a:lnTo>
                  <a:lnTo>
                    <a:pt x="42884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39419" y="6440804"/>
            <a:ext cx="1060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latin typeface="Verdana"/>
                <a:cs typeface="Verdana"/>
              </a:rPr>
              <a:t>8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378459"/>
            <a:ext cx="6377940" cy="1610360"/>
            <a:chOff x="0" y="378459"/>
            <a:chExt cx="6377940" cy="161036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78459"/>
              <a:ext cx="4378960" cy="112268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3479" y="378459"/>
              <a:ext cx="2664460" cy="112268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8020" y="866140"/>
              <a:ext cx="4884420" cy="1122679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3682" y="505078"/>
            <a:ext cx="5675630" cy="112331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728980" marR="5080" indent="-716280">
              <a:lnSpc>
                <a:spcPts val="3840"/>
              </a:lnSpc>
              <a:spcBef>
                <a:spcPts val="1025"/>
              </a:spcBef>
            </a:pPr>
            <a:r>
              <a:rPr sz="4000" spc="-185" dirty="0">
                <a:solidFill>
                  <a:srgbClr val="FFFFFF"/>
                </a:solidFill>
                <a:latin typeface="Verdana"/>
                <a:cs typeface="Verdana"/>
              </a:rPr>
              <a:t>Electrolysis</a:t>
            </a:r>
            <a:r>
              <a:rPr sz="4000" spc="-4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-16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4000" spc="-4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-130" dirty="0">
                <a:solidFill>
                  <a:srgbClr val="76D9E8"/>
                </a:solidFill>
                <a:latin typeface="Verdana"/>
                <a:cs typeface="Verdana"/>
              </a:rPr>
              <a:t>molten </a:t>
            </a:r>
            <a:r>
              <a:rPr sz="4000" spc="-155" dirty="0">
                <a:solidFill>
                  <a:srgbClr val="FFFFFF"/>
                </a:solidFill>
                <a:latin typeface="Verdana"/>
                <a:cs typeface="Verdana"/>
              </a:rPr>
              <a:t>ionic</a:t>
            </a:r>
            <a:r>
              <a:rPr sz="4000" spc="-4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0" spc="-10" dirty="0">
                <a:solidFill>
                  <a:srgbClr val="FFFFFF"/>
                </a:solidFill>
                <a:latin typeface="Verdana"/>
                <a:cs typeface="Verdana"/>
              </a:rPr>
              <a:t>compound</a:t>
            </a:r>
            <a:endParaRPr sz="40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49746" y="694690"/>
            <a:ext cx="34994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ELECTROLYSIS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MOLTEN</a:t>
            </a:r>
            <a:r>
              <a:rPr sz="1200" u="sng" spc="-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SODIUM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CHLORIDE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14300" y="4958867"/>
            <a:ext cx="5937885" cy="1016000"/>
          </a:xfrm>
          <a:custGeom>
            <a:avLst/>
            <a:gdLst/>
            <a:ahLst/>
            <a:cxnLst/>
            <a:rect l="l" t="t" r="r" b="b"/>
            <a:pathLst>
              <a:path w="5937885" h="1016000">
                <a:moveTo>
                  <a:pt x="5937758" y="0"/>
                </a:moveTo>
                <a:lnTo>
                  <a:pt x="0" y="0"/>
                </a:lnTo>
                <a:lnTo>
                  <a:pt x="0" y="1015657"/>
                </a:lnTo>
                <a:lnTo>
                  <a:pt x="5937758" y="1015657"/>
                </a:lnTo>
                <a:lnTo>
                  <a:pt x="5937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7639" y="4986020"/>
            <a:ext cx="52565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simple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set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up.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ions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present:</a:t>
            </a:r>
            <a:r>
              <a:rPr sz="120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Na</a:t>
            </a:r>
            <a:r>
              <a:rPr sz="1425" spc="-112" baseline="23391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425" spc="-52" baseline="2339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85" dirty="0">
                <a:solidFill>
                  <a:srgbClr val="FFFFFF"/>
                </a:solidFill>
                <a:latin typeface="Arial Black"/>
                <a:cs typeface="Arial Black"/>
              </a:rPr>
              <a:t>Cl</a:t>
            </a:r>
            <a:r>
              <a:rPr sz="1200" spc="-127" baseline="24305" dirty="0">
                <a:solidFill>
                  <a:srgbClr val="FFFFFF"/>
                </a:solidFill>
                <a:latin typeface="Arial Black"/>
                <a:cs typeface="Arial Black"/>
              </a:rPr>
              <a:t>-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  <a:p>
            <a:pPr marL="38100" marR="1813560">
              <a:lnSpc>
                <a:spcPct val="200000"/>
              </a:lnSpc>
            </a:pP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Cl</a:t>
            </a:r>
            <a:r>
              <a:rPr sz="1200" spc="-120" baseline="24305" dirty="0">
                <a:solidFill>
                  <a:srgbClr val="FFFFFF"/>
                </a:solidFill>
                <a:latin typeface="Arial Black"/>
                <a:cs typeface="Arial Black"/>
              </a:rPr>
              <a:t>-</a:t>
            </a:r>
            <a:r>
              <a:rPr sz="1200" spc="7" baseline="24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goes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to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anode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gets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oxidised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5" dirty="0">
                <a:solidFill>
                  <a:srgbClr val="FFFFFF"/>
                </a:solidFill>
                <a:latin typeface="Arial Black"/>
                <a:cs typeface="Arial Black"/>
              </a:rPr>
              <a:t>Cl</a:t>
            </a:r>
            <a:r>
              <a:rPr sz="1200" spc="-157" baseline="-20833" dirty="0">
                <a:solidFill>
                  <a:srgbClr val="FFFFFF"/>
                </a:solidFill>
                <a:latin typeface="Arial Black"/>
                <a:cs typeface="Arial Black"/>
              </a:rPr>
              <a:t>2</a:t>
            </a:r>
            <a:r>
              <a:rPr sz="1200" spc="202" baseline="-20833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Black"/>
                <a:cs typeface="Arial Black"/>
              </a:rPr>
              <a:t>(g).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Na</a:t>
            </a:r>
            <a:r>
              <a:rPr sz="1425" spc="-112" baseline="23391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425" spc="-15" baseline="2339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goes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cathode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gets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reduced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Arial Black"/>
                <a:cs typeface="Arial Black"/>
              </a:rPr>
              <a:t>Na</a:t>
            </a:r>
            <a:r>
              <a:rPr sz="12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Black"/>
                <a:cs typeface="Arial Black"/>
              </a:rPr>
              <a:t>(l)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35760" y="5763259"/>
            <a:ext cx="2796540" cy="109474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2045970" y="5929312"/>
            <a:ext cx="1934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85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6373" y="2027301"/>
            <a:ext cx="4025391" cy="2478151"/>
          </a:xfrm>
          <a:prstGeom prst="rect">
            <a:avLst/>
          </a:prstGeom>
        </p:spPr>
      </p:pic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6200330" y="1193546"/>
          <a:ext cx="5895340" cy="4333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2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365"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Component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Explanation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R="5651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spc="-65" dirty="0">
                          <a:latin typeface="Arial Black"/>
                          <a:cs typeface="Arial Black"/>
                        </a:rPr>
                        <a:t>Ions</a:t>
                      </a:r>
                      <a:r>
                        <a:rPr sz="1050" spc="-9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present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125" baseline="22222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125" spc="-75" baseline="22222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marR="61594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10" dirty="0">
                          <a:latin typeface="Arial Black"/>
                          <a:cs typeface="Arial Black"/>
                        </a:rPr>
                        <a:t>Observation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 marR="2927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10" dirty="0">
                          <a:latin typeface="Arial"/>
                          <a:cs typeface="Arial"/>
                        </a:rPr>
                        <a:t>Tiny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globules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molten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sodium,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silvery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liquid,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would begin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form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at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cathode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float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surface.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Yellow-green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chlorine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produced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anode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would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turn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spc="10" dirty="0">
                          <a:latin typeface="Arial"/>
                          <a:cs typeface="Arial"/>
                        </a:rPr>
                        <a:t>moist</a:t>
                      </a:r>
                      <a:r>
                        <a:rPr sz="105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blue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litmus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paper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red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bleaches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it.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0925">
                <a:tc>
                  <a:txBody>
                    <a:bodyPr/>
                    <a:lstStyle/>
                    <a:p>
                      <a:pPr marL="92710" marR="12065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7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the</a:t>
                      </a:r>
                      <a:r>
                        <a:rPr sz="105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50" dirty="0">
                          <a:latin typeface="Arial Black"/>
                          <a:cs typeface="Arial Black"/>
                        </a:rPr>
                        <a:t>anode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(positive 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1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2Cl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3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67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(g)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2e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179070">
                        <a:lnSpc>
                          <a:spcPct val="100000"/>
                        </a:lnSpc>
                      </a:pPr>
                      <a:r>
                        <a:rPr sz="1050" spc="20" dirty="0">
                          <a:latin typeface="Arial"/>
                          <a:cs typeface="Arial"/>
                        </a:rPr>
                        <a:t>Chloride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 attracted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anode and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oxidised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chlorine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gas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will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turn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damp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blue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litmus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paper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red,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bleach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it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white.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92710" marR="354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25" dirty="0">
                          <a:latin typeface="Arial Black"/>
                          <a:cs typeface="Arial Black"/>
                        </a:rPr>
                        <a:t>the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cathode </a:t>
                      </a:r>
                      <a:r>
                        <a:rPr sz="1050" spc="-60" dirty="0">
                          <a:latin typeface="Arial Black"/>
                          <a:cs typeface="Arial Black"/>
                        </a:rPr>
                        <a:t>(negative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1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125" spc="-15" baseline="22222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125" baseline="22222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125" spc="89" baseline="22222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(l)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1892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20" dirty="0">
                          <a:latin typeface="Arial"/>
                          <a:cs typeface="Arial"/>
                        </a:rPr>
                        <a:t>Sodium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attracted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cathode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reduced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globules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liquid</a:t>
                      </a:r>
                      <a:r>
                        <a:rPr sz="105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sodium</a:t>
                      </a:r>
                      <a:r>
                        <a:rPr sz="10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metal.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84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50" spc="-10" dirty="0">
                          <a:latin typeface="Arial Black"/>
                          <a:cs typeface="Arial Black"/>
                        </a:rPr>
                        <a:t>Overall</a:t>
                      </a:r>
                      <a:endParaRPr sz="1050">
                        <a:latin typeface="Arial Black"/>
                        <a:cs typeface="Arial Black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 Black"/>
                          <a:cs typeface="Arial Black"/>
                        </a:rPr>
                        <a:t>change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6195" algn="ctr">
                        <a:lnSpc>
                          <a:spcPts val="1250"/>
                        </a:lnSpc>
                        <a:spcBef>
                          <a:spcPts val="325"/>
                        </a:spcBef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2NaCl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2Na</a:t>
                      </a:r>
                      <a:r>
                        <a:rPr sz="10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89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(g)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6830" algn="ctr">
                        <a:lnSpc>
                          <a:spcPts val="125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(redox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reaction)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2119" y="6457569"/>
            <a:ext cx="80645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0"/>
              </a:lnSpc>
            </a:pPr>
            <a:r>
              <a:rPr sz="1000" spc="-60" dirty="0">
                <a:latin typeface="Verdana"/>
                <a:cs typeface="Verdana"/>
              </a:rPr>
              <a:t>9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428740" cy="6858000"/>
            <a:chOff x="0" y="0"/>
            <a:chExt cx="642874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96000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82600"/>
              <a:ext cx="6428740" cy="123443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813168" y="1059179"/>
            <a:ext cx="15303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EASE</a:t>
            </a:r>
            <a:r>
              <a:rPr sz="1200" u="sng" spc="-6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12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DISCHARGE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49668" y="1462838"/>
            <a:ext cx="4594860" cy="430720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380"/>
              </a:spcBef>
            </a:pPr>
            <a:r>
              <a:rPr sz="1200" dirty="0">
                <a:latin typeface="Arial"/>
                <a:cs typeface="Arial"/>
              </a:rPr>
              <a:t>Before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move</a:t>
            </a:r>
            <a:r>
              <a:rPr sz="1200" spc="60" dirty="0">
                <a:latin typeface="Arial"/>
                <a:cs typeface="Arial"/>
              </a:rPr>
              <a:t> on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to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the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electrolysis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of</a:t>
            </a:r>
            <a:r>
              <a:rPr sz="1200" spc="7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dilute</a:t>
            </a:r>
            <a:r>
              <a:rPr sz="1200" spc="3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aqueous</a:t>
            </a:r>
            <a:endParaRPr sz="1200">
              <a:latin typeface="Arial"/>
              <a:cs typeface="Arial"/>
            </a:endParaRPr>
          </a:p>
          <a:p>
            <a:pPr marL="76200">
              <a:lnSpc>
                <a:spcPct val="100000"/>
              </a:lnSpc>
              <a:spcBef>
                <a:spcPts val="284"/>
              </a:spcBef>
            </a:pPr>
            <a:r>
              <a:rPr sz="1200" dirty="0">
                <a:latin typeface="Arial"/>
                <a:cs typeface="Arial"/>
              </a:rPr>
              <a:t>solution,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we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need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to </a:t>
            </a:r>
            <a:r>
              <a:rPr sz="1200" spc="45" dirty="0">
                <a:latin typeface="Arial"/>
                <a:cs typeface="Arial"/>
              </a:rPr>
              <a:t>understand</a:t>
            </a:r>
            <a:r>
              <a:rPr sz="1200" spc="85" dirty="0">
                <a:latin typeface="Arial"/>
                <a:cs typeface="Arial"/>
              </a:rPr>
              <a:t> </a:t>
            </a:r>
            <a:r>
              <a:rPr sz="1200" u="sng" spc="-11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ease</a:t>
            </a:r>
            <a:r>
              <a:rPr sz="1200" u="sng" spc="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discharge.</a:t>
            </a: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Arial Black"/>
              <a:cs typeface="Arial Black"/>
            </a:endParaRPr>
          </a:p>
          <a:p>
            <a:pPr marL="76200" marR="43180">
              <a:lnSpc>
                <a:spcPct val="120200"/>
              </a:lnSpc>
            </a:pPr>
            <a:r>
              <a:rPr sz="1200" spc="-10" dirty="0">
                <a:latin typeface="Arial"/>
                <a:cs typeface="Arial"/>
              </a:rPr>
              <a:t>As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there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are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usually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presence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of</a:t>
            </a:r>
            <a:r>
              <a:rPr sz="1200" spc="7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cations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and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2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anions</a:t>
            </a:r>
            <a:r>
              <a:rPr sz="1200" spc="4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in</a:t>
            </a:r>
            <a:r>
              <a:rPr sz="1200" spc="50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a </a:t>
            </a:r>
            <a:r>
              <a:rPr sz="1200" spc="50" dirty="0">
                <a:latin typeface="Arial"/>
                <a:cs typeface="Arial"/>
              </a:rPr>
              <a:t>dilute</a:t>
            </a:r>
            <a:r>
              <a:rPr sz="1200" spc="6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aqueous</a:t>
            </a:r>
            <a:r>
              <a:rPr sz="1200" spc="10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solution,</a:t>
            </a:r>
            <a:r>
              <a:rPr sz="1200" spc="90" dirty="0">
                <a:latin typeface="Arial"/>
                <a:cs typeface="Arial"/>
              </a:rPr>
              <a:t> </a:t>
            </a:r>
            <a:r>
              <a:rPr sz="1200" u="sng" spc="-114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ease</a:t>
            </a:r>
            <a:r>
              <a:rPr sz="1200" u="sng" spc="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discharge</a:t>
            </a:r>
            <a:r>
              <a:rPr sz="1200" u="none" spc="40" dirty="0">
                <a:latin typeface="Arial Black"/>
                <a:cs typeface="Arial Black"/>
              </a:rPr>
              <a:t> </a:t>
            </a:r>
            <a:r>
              <a:rPr sz="1200" u="none" dirty="0">
                <a:latin typeface="Arial"/>
                <a:cs typeface="Arial"/>
              </a:rPr>
              <a:t>helps</a:t>
            </a:r>
            <a:r>
              <a:rPr sz="1200" u="none" spc="70" dirty="0">
                <a:latin typeface="Arial"/>
                <a:cs typeface="Arial"/>
              </a:rPr>
              <a:t> </a:t>
            </a:r>
            <a:r>
              <a:rPr sz="1200" u="none" dirty="0">
                <a:latin typeface="Arial"/>
                <a:cs typeface="Arial"/>
              </a:rPr>
              <a:t>us</a:t>
            </a:r>
            <a:r>
              <a:rPr sz="1200" u="none" spc="80" dirty="0">
                <a:latin typeface="Arial"/>
                <a:cs typeface="Arial"/>
              </a:rPr>
              <a:t> </a:t>
            </a:r>
            <a:r>
              <a:rPr sz="1200" u="none" spc="-10" dirty="0">
                <a:latin typeface="Arial Black"/>
                <a:cs typeface="Arial Black"/>
              </a:rPr>
              <a:t>identify </a:t>
            </a:r>
            <a:r>
              <a:rPr sz="1200" u="none" spc="-85" dirty="0">
                <a:latin typeface="Arial Black"/>
                <a:cs typeface="Arial Black"/>
              </a:rPr>
              <a:t>which</a:t>
            </a:r>
            <a:r>
              <a:rPr sz="1200" u="none" spc="-70" dirty="0">
                <a:latin typeface="Arial Black"/>
                <a:cs typeface="Arial Black"/>
              </a:rPr>
              <a:t> </a:t>
            </a:r>
            <a:r>
              <a:rPr sz="1200" u="none" spc="-75" dirty="0">
                <a:latin typeface="Arial Black"/>
                <a:cs typeface="Arial Black"/>
              </a:rPr>
              <a:t>cation</a:t>
            </a:r>
            <a:r>
              <a:rPr sz="1200" u="none" spc="-45" dirty="0">
                <a:latin typeface="Arial Black"/>
                <a:cs typeface="Arial Black"/>
              </a:rPr>
              <a:t> </a:t>
            </a:r>
            <a:r>
              <a:rPr sz="1200" u="none" spc="-170" dirty="0">
                <a:latin typeface="Arial Black"/>
                <a:cs typeface="Arial Black"/>
              </a:rPr>
              <a:t>&amp;</a:t>
            </a:r>
            <a:r>
              <a:rPr sz="1200" u="none" spc="-85" dirty="0">
                <a:latin typeface="Arial Black"/>
                <a:cs typeface="Arial Black"/>
              </a:rPr>
              <a:t> </a:t>
            </a:r>
            <a:r>
              <a:rPr sz="1200" u="none" spc="-50" dirty="0">
                <a:latin typeface="Arial Black"/>
                <a:cs typeface="Arial Black"/>
              </a:rPr>
              <a:t>anion </a:t>
            </a:r>
            <a:r>
              <a:rPr sz="1200" u="none" spc="-105" dirty="0">
                <a:latin typeface="Arial Black"/>
                <a:cs typeface="Arial Black"/>
              </a:rPr>
              <a:t>gets</a:t>
            </a:r>
            <a:r>
              <a:rPr sz="1200" u="none" spc="-55" dirty="0">
                <a:latin typeface="Arial Black"/>
                <a:cs typeface="Arial Black"/>
              </a:rPr>
              <a:t> </a:t>
            </a:r>
            <a:r>
              <a:rPr sz="1200" u="none" spc="-95" dirty="0">
                <a:latin typeface="Arial Black"/>
                <a:cs typeface="Arial Black"/>
              </a:rPr>
              <a:t>selectively</a:t>
            </a:r>
            <a:r>
              <a:rPr sz="1200" u="none" spc="5" dirty="0">
                <a:latin typeface="Arial Black"/>
                <a:cs typeface="Arial Black"/>
              </a:rPr>
              <a:t> </a:t>
            </a:r>
            <a:r>
              <a:rPr sz="1200" u="none" spc="-10" dirty="0">
                <a:latin typeface="Arial Black"/>
                <a:cs typeface="Arial Black"/>
              </a:rPr>
              <a:t>discharged.</a:t>
            </a: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</a:pPr>
            <a:endParaRPr sz="12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200">
              <a:latin typeface="Arial Black"/>
              <a:cs typeface="Arial Black"/>
            </a:endParaRPr>
          </a:p>
          <a:p>
            <a:pPr marL="76200" marR="219075">
              <a:lnSpc>
                <a:spcPct val="119500"/>
              </a:lnSpc>
            </a:pPr>
            <a:r>
              <a:rPr sz="1200" spc="-70" dirty="0">
                <a:latin typeface="Arial Black"/>
                <a:cs typeface="Arial Black"/>
              </a:rPr>
              <a:t>For</a:t>
            </a:r>
            <a:r>
              <a:rPr sz="1200" spc="-45" dirty="0">
                <a:latin typeface="Arial Black"/>
                <a:cs typeface="Arial Black"/>
              </a:rPr>
              <a:t> </a:t>
            </a:r>
            <a:r>
              <a:rPr sz="1200" spc="-85" dirty="0">
                <a:latin typeface="Arial Black"/>
                <a:cs typeface="Arial Black"/>
              </a:rPr>
              <a:t>cations,</a:t>
            </a:r>
            <a:r>
              <a:rPr sz="1200" spc="-15" dirty="0">
                <a:latin typeface="Arial Black"/>
                <a:cs typeface="Arial Black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less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reactive</a:t>
            </a:r>
            <a:r>
              <a:rPr sz="1200" spc="4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is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it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on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reactivity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series,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30" dirty="0">
                <a:latin typeface="Arial"/>
                <a:cs typeface="Arial"/>
              </a:rPr>
              <a:t>the </a:t>
            </a:r>
            <a:r>
              <a:rPr sz="1200" spc="60" dirty="0">
                <a:latin typeface="Arial"/>
                <a:cs typeface="Arial"/>
              </a:rPr>
              <a:t>more</a:t>
            </a:r>
            <a:r>
              <a:rPr sz="1200" spc="2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easily </a:t>
            </a:r>
            <a:r>
              <a:rPr sz="1200" spc="60" dirty="0">
                <a:latin typeface="Arial"/>
                <a:cs typeface="Arial"/>
              </a:rPr>
              <a:t>it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can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get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discharged.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200">
              <a:latin typeface="Arial"/>
              <a:cs typeface="Arial"/>
            </a:endParaRPr>
          </a:p>
          <a:p>
            <a:pPr marL="76200" marR="593090">
              <a:lnSpc>
                <a:spcPct val="119600"/>
              </a:lnSpc>
            </a:pPr>
            <a:r>
              <a:rPr sz="1200" spc="-70" dirty="0">
                <a:latin typeface="Arial Black"/>
                <a:cs typeface="Arial Black"/>
              </a:rPr>
              <a:t>For anions,</a:t>
            </a:r>
            <a:r>
              <a:rPr sz="1200" spc="-45" dirty="0">
                <a:latin typeface="Arial Black"/>
                <a:cs typeface="Arial Black"/>
              </a:rPr>
              <a:t> </a:t>
            </a:r>
            <a:r>
              <a:rPr sz="1200" spc="-20" dirty="0">
                <a:latin typeface="Arial Black"/>
                <a:cs typeface="Arial Black"/>
              </a:rPr>
              <a:t>OH</a:t>
            </a:r>
            <a:r>
              <a:rPr sz="1200" spc="-30" baseline="24305" dirty="0">
                <a:latin typeface="Arial Black"/>
                <a:cs typeface="Arial Black"/>
              </a:rPr>
              <a:t>-</a:t>
            </a:r>
            <a:r>
              <a:rPr sz="1200" spc="82" baseline="24305" dirty="0">
                <a:latin typeface="Arial Black"/>
                <a:cs typeface="Arial Black"/>
              </a:rPr>
              <a:t> </a:t>
            </a:r>
            <a:r>
              <a:rPr sz="1200" dirty="0">
                <a:latin typeface="Arial"/>
                <a:cs typeface="Arial"/>
              </a:rPr>
              <a:t>is</a:t>
            </a:r>
            <a:r>
              <a:rPr sz="1200" spc="1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easiest</a:t>
            </a:r>
            <a:r>
              <a:rPr sz="1200" spc="-20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to</a:t>
            </a:r>
            <a:r>
              <a:rPr sz="1200" dirty="0">
                <a:latin typeface="Arial"/>
                <a:cs typeface="Arial"/>
              </a:rPr>
              <a:t> discharge,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45" dirty="0">
                <a:latin typeface="Arial"/>
                <a:cs typeface="Arial"/>
              </a:rPr>
              <a:t>followed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-25" dirty="0">
                <a:latin typeface="Arial"/>
                <a:cs typeface="Arial"/>
              </a:rPr>
              <a:t>by </a:t>
            </a:r>
            <a:r>
              <a:rPr sz="1200" dirty="0">
                <a:latin typeface="Arial"/>
                <a:cs typeface="Arial"/>
              </a:rPr>
              <a:t>halogens,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then</a:t>
            </a:r>
            <a:r>
              <a:rPr sz="1200" spc="30" dirty="0">
                <a:latin typeface="Arial"/>
                <a:cs typeface="Arial"/>
              </a:rPr>
              <a:t> </a:t>
            </a:r>
            <a:r>
              <a:rPr sz="1200" spc="55" dirty="0">
                <a:latin typeface="Arial"/>
                <a:cs typeface="Arial"/>
              </a:rPr>
              <a:t>the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60" dirty="0">
                <a:latin typeface="Arial"/>
                <a:cs typeface="Arial"/>
              </a:rPr>
              <a:t>common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anions.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200">
              <a:latin typeface="Arial"/>
              <a:cs typeface="Arial"/>
            </a:endParaRPr>
          </a:p>
          <a:p>
            <a:pPr marL="76200" marR="282575">
              <a:lnSpc>
                <a:spcPct val="119700"/>
              </a:lnSpc>
            </a:pPr>
            <a:r>
              <a:rPr sz="1100" i="1" dirty="0">
                <a:latin typeface="Arial"/>
                <a:cs typeface="Arial"/>
              </a:rPr>
              <a:t>(Group</a:t>
            </a:r>
            <a:r>
              <a:rPr sz="1100" i="1" spc="-15" dirty="0">
                <a:latin typeface="Arial"/>
                <a:cs typeface="Arial"/>
              </a:rPr>
              <a:t> </a:t>
            </a:r>
            <a:r>
              <a:rPr sz="1100" i="1" spc="-55" dirty="0">
                <a:latin typeface="Arial"/>
                <a:cs typeface="Arial"/>
              </a:rPr>
              <a:t>VII,</a:t>
            </a:r>
            <a:r>
              <a:rPr sz="1100" i="1" spc="-20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reactivity</a:t>
            </a:r>
            <a:r>
              <a:rPr sz="1100" i="1" spc="20" dirty="0">
                <a:latin typeface="Arial"/>
                <a:cs typeface="Arial"/>
              </a:rPr>
              <a:t> </a:t>
            </a:r>
            <a:r>
              <a:rPr sz="1100" i="1" spc="-40" dirty="0">
                <a:latin typeface="Arial"/>
                <a:cs typeface="Arial"/>
              </a:rPr>
              <a:t>decreases</a:t>
            </a:r>
            <a:r>
              <a:rPr sz="1100" i="1" spc="-3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down</a:t>
            </a:r>
            <a:r>
              <a:rPr sz="1100" i="1" spc="-1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the group.</a:t>
            </a:r>
            <a:r>
              <a:rPr sz="1100" i="1" spc="-55" dirty="0">
                <a:latin typeface="Arial"/>
                <a:cs typeface="Arial"/>
              </a:rPr>
              <a:t> </a:t>
            </a:r>
            <a:r>
              <a:rPr sz="1100" i="1" spc="-65" dirty="0">
                <a:latin typeface="Arial"/>
                <a:cs typeface="Arial"/>
              </a:rPr>
              <a:t>The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spc="-55" dirty="0">
                <a:latin typeface="Arial"/>
                <a:cs typeface="Arial"/>
              </a:rPr>
              <a:t>less</a:t>
            </a:r>
            <a:r>
              <a:rPr sz="1100" i="1" spc="-10" dirty="0">
                <a:latin typeface="Arial"/>
                <a:cs typeface="Arial"/>
              </a:rPr>
              <a:t> </a:t>
            </a:r>
            <a:r>
              <a:rPr sz="1100" i="1" spc="-20" dirty="0">
                <a:latin typeface="Arial"/>
                <a:cs typeface="Arial"/>
              </a:rPr>
              <a:t>reactive,</a:t>
            </a:r>
            <a:r>
              <a:rPr sz="1100" i="1" spc="-25" dirty="0">
                <a:latin typeface="Arial"/>
                <a:cs typeface="Arial"/>
              </a:rPr>
              <a:t> the </a:t>
            </a:r>
            <a:r>
              <a:rPr sz="1100" i="1" dirty="0">
                <a:latin typeface="Arial"/>
                <a:cs typeface="Arial"/>
              </a:rPr>
              <a:t>more</a:t>
            </a:r>
            <a:r>
              <a:rPr sz="1100" i="1" spc="10" dirty="0">
                <a:latin typeface="Arial"/>
                <a:cs typeface="Arial"/>
              </a:rPr>
              <a:t> </a:t>
            </a:r>
            <a:r>
              <a:rPr sz="1100" i="1" spc="-25" dirty="0">
                <a:latin typeface="Arial"/>
                <a:cs typeface="Arial"/>
              </a:rPr>
              <a:t>easily</a:t>
            </a:r>
            <a:r>
              <a:rPr sz="1100" i="1" spc="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it</a:t>
            </a:r>
            <a:r>
              <a:rPr sz="1100" i="1" spc="45" dirty="0">
                <a:latin typeface="Arial"/>
                <a:cs typeface="Arial"/>
              </a:rPr>
              <a:t> </a:t>
            </a:r>
            <a:r>
              <a:rPr sz="1100" i="1" dirty="0">
                <a:latin typeface="Arial"/>
                <a:cs typeface="Arial"/>
              </a:rPr>
              <a:t>will</a:t>
            </a:r>
            <a:r>
              <a:rPr sz="1100" i="1" spc="15" dirty="0">
                <a:latin typeface="Arial"/>
                <a:cs typeface="Arial"/>
              </a:rPr>
              <a:t> </a:t>
            </a:r>
            <a:r>
              <a:rPr sz="1100" i="1" spc="-35" dirty="0">
                <a:latin typeface="Arial"/>
                <a:cs typeface="Arial"/>
              </a:rPr>
              <a:t>get</a:t>
            </a:r>
            <a:r>
              <a:rPr sz="1100" i="1" spc="-5" dirty="0">
                <a:latin typeface="Arial"/>
                <a:cs typeface="Arial"/>
              </a:rPr>
              <a:t> </a:t>
            </a:r>
            <a:r>
              <a:rPr sz="1100" i="1" spc="-10" dirty="0">
                <a:latin typeface="Arial"/>
                <a:cs typeface="Arial"/>
              </a:rPr>
              <a:t>discharged.)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0"/>
              </a:spcBef>
            </a:pPr>
            <a:endParaRPr sz="1100">
              <a:latin typeface="Arial"/>
              <a:cs typeface="Arial"/>
            </a:endParaRPr>
          </a:p>
          <a:p>
            <a:pPr marL="76200" marR="50165">
              <a:lnSpc>
                <a:spcPct val="120400"/>
              </a:lnSpc>
            </a:pPr>
            <a:r>
              <a:rPr sz="1100" spc="20" dirty="0">
                <a:latin typeface="Arial"/>
                <a:cs typeface="Arial"/>
              </a:rPr>
              <a:t>However,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when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it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is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a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concentrated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solution/the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spc="30" dirty="0">
                <a:latin typeface="Arial"/>
                <a:cs typeface="Arial"/>
              </a:rPr>
              <a:t>solution</a:t>
            </a:r>
            <a:r>
              <a:rPr sz="1100" spc="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becomes </a:t>
            </a:r>
            <a:r>
              <a:rPr sz="1100" dirty="0">
                <a:latin typeface="Arial"/>
                <a:cs typeface="Arial"/>
              </a:rPr>
              <a:t>concentrated,</a:t>
            </a:r>
            <a:r>
              <a:rPr sz="1100" spc="100" dirty="0">
                <a:latin typeface="Arial"/>
                <a:cs typeface="Arial"/>
              </a:rPr>
              <a:t> </a:t>
            </a:r>
            <a:r>
              <a:rPr sz="1100" spc="-65" dirty="0">
                <a:latin typeface="Arial Black"/>
                <a:cs typeface="Arial Black"/>
              </a:rPr>
              <a:t>concentration</a:t>
            </a:r>
            <a:r>
              <a:rPr sz="1100" spc="40" dirty="0">
                <a:latin typeface="Arial Black"/>
                <a:cs typeface="Arial Black"/>
              </a:rPr>
              <a:t> </a:t>
            </a:r>
            <a:r>
              <a:rPr sz="1100" spc="-70" dirty="0">
                <a:latin typeface="Arial Black"/>
                <a:cs typeface="Arial Black"/>
              </a:rPr>
              <a:t>effect</a:t>
            </a:r>
            <a:r>
              <a:rPr sz="1100" spc="85" dirty="0">
                <a:latin typeface="Arial Black"/>
                <a:cs typeface="Arial Black"/>
              </a:rPr>
              <a:t> </a:t>
            </a:r>
            <a:r>
              <a:rPr sz="1100" dirty="0">
                <a:latin typeface="Arial"/>
                <a:cs typeface="Arial"/>
              </a:rPr>
              <a:t>will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result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130" dirty="0">
                <a:latin typeface="Arial"/>
                <a:cs typeface="Arial"/>
              </a:rPr>
              <a:t> </a:t>
            </a:r>
            <a:r>
              <a:rPr sz="1100" spc="-75" dirty="0">
                <a:latin typeface="Arial Black"/>
                <a:cs typeface="Arial Black"/>
              </a:rPr>
              <a:t>halogens</a:t>
            </a:r>
            <a:r>
              <a:rPr sz="1100" spc="35" dirty="0">
                <a:latin typeface="Arial Black"/>
                <a:cs typeface="Arial Black"/>
              </a:rPr>
              <a:t> </a:t>
            </a:r>
            <a:r>
              <a:rPr sz="1100" spc="60" dirty="0">
                <a:latin typeface="Arial"/>
                <a:cs typeface="Arial"/>
              </a:rPr>
              <a:t>to</a:t>
            </a:r>
            <a:r>
              <a:rPr sz="1100" spc="10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be </a:t>
            </a:r>
            <a:r>
              <a:rPr sz="1100" spc="20" dirty="0">
                <a:latin typeface="Arial"/>
                <a:cs typeface="Arial"/>
              </a:rPr>
              <a:t>preferentially</a:t>
            </a:r>
            <a:r>
              <a:rPr sz="1100" spc="-10" dirty="0">
                <a:latin typeface="Arial"/>
                <a:cs typeface="Arial"/>
              </a:rPr>
              <a:t> </a:t>
            </a:r>
            <a:r>
              <a:rPr sz="1100" spc="20" dirty="0">
                <a:latin typeface="Arial"/>
                <a:cs typeface="Arial"/>
              </a:rPr>
              <a:t>discharged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20" dirty="0">
                <a:latin typeface="Arial"/>
                <a:cs typeface="Arial"/>
              </a:rPr>
              <a:t>over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20" dirty="0">
                <a:latin typeface="Arial"/>
                <a:cs typeface="Arial"/>
              </a:rPr>
              <a:t>OH</a:t>
            </a:r>
            <a:r>
              <a:rPr sz="1125" spc="30" baseline="22222" dirty="0">
                <a:latin typeface="Arial Black"/>
                <a:cs typeface="Arial Black"/>
              </a:rPr>
              <a:t>-</a:t>
            </a:r>
            <a:r>
              <a:rPr sz="1125" spc="142" baseline="22222" dirty="0">
                <a:latin typeface="Arial Black"/>
                <a:cs typeface="Arial Black"/>
              </a:rPr>
              <a:t> </a:t>
            </a:r>
            <a:r>
              <a:rPr sz="1100" spc="-10" dirty="0">
                <a:latin typeface="Arial"/>
                <a:cs typeface="Arial"/>
              </a:rPr>
              <a:t>ions.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3495" y="623252"/>
            <a:ext cx="60318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00" dirty="0">
                <a:solidFill>
                  <a:srgbClr val="FFFFFF"/>
                </a:solidFill>
                <a:latin typeface="Verdana"/>
                <a:cs typeface="Verdana"/>
              </a:rPr>
              <a:t>EASE</a:t>
            </a:r>
            <a:r>
              <a:rPr sz="4400" spc="-5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spc="-204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44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spc="-315" dirty="0">
                <a:solidFill>
                  <a:srgbClr val="FFFFFF"/>
                </a:solidFill>
                <a:latin typeface="Verdana"/>
                <a:cs typeface="Verdana"/>
              </a:rPr>
              <a:t>DISCHARGE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0878" y="6446520"/>
            <a:ext cx="5837555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100" spc="10" dirty="0">
                <a:latin typeface="Arial"/>
                <a:cs typeface="Arial"/>
              </a:rPr>
              <a:t>*Quick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tip: For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a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normal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aqueous</a:t>
            </a:r>
            <a:r>
              <a:rPr sz="110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ionic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45" dirty="0">
                <a:latin typeface="Arial"/>
                <a:cs typeface="Arial"/>
              </a:rPr>
              <a:t>compound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(excluding</a:t>
            </a:r>
            <a:r>
              <a:rPr sz="1100" spc="-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copper),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H</a:t>
            </a:r>
            <a:r>
              <a:rPr sz="1125" spc="15" baseline="22222" dirty="0">
                <a:latin typeface="Arial Black"/>
                <a:cs typeface="Arial Black"/>
              </a:rPr>
              <a:t>+</a:t>
            </a:r>
            <a:r>
              <a:rPr sz="1125" spc="82" baseline="22222" dirty="0">
                <a:latin typeface="Arial Black"/>
                <a:cs typeface="Arial Black"/>
              </a:rPr>
              <a:t> </a:t>
            </a:r>
            <a:r>
              <a:rPr sz="1100" spc="65" dirty="0">
                <a:latin typeface="Arial"/>
                <a:cs typeface="Arial"/>
              </a:rPr>
              <a:t>&amp;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OH</a:t>
            </a:r>
            <a:r>
              <a:rPr sz="1125" spc="15" baseline="22222" dirty="0">
                <a:latin typeface="Arial Black"/>
                <a:cs typeface="Arial Black"/>
              </a:rPr>
              <a:t>-</a:t>
            </a:r>
            <a:r>
              <a:rPr sz="1125" spc="127" baseline="22222" dirty="0">
                <a:latin typeface="Arial Black"/>
                <a:cs typeface="Arial Black"/>
              </a:rPr>
              <a:t> </a:t>
            </a:r>
            <a:r>
              <a:rPr sz="1100" spc="10" dirty="0">
                <a:latin typeface="Arial"/>
                <a:cs typeface="Arial"/>
              </a:rPr>
              <a:t>is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usually</a:t>
            </a: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ones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50" dirty="0">
                <a:latin typeface="Arial"/>
                <a:cs typeface="Arial"/>
              </a:rPr>
              <a:t>who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get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discharged.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14300" y="1784794"/>
            <a:ext cx="5847080" cy="3912870"/>
            <a:chOff x="114300" y="1784794"/>
            <a:chExt cx="5847080" cy="3912870"/>
          </a:xfrm>
        </p:grpSpPr>
        <p:sp>
          <p:nvSpPr>
            <p:cNvPr id="13" name="object 13"/>
            <p:cNvSpPr/>
            <p:nvPr/>
          </p:nvSpPr>
          <p:spPr>
            <a:xfrm>
              <a:off x="114300" y="1784794"/>
              <a:ext cx="5847080" cy="3912870"/>
            </a:xfrm>
            <a:custGeom>
              <a:avLst/>
              <a:gdLst/>
              <a:ahLst/>
              <a:cxnLst/>
              <a:rect l="l" t="t" r="r" b="b"/>
              <a:pathLst>
                <a:path w="5847080" h="3912870">
                  <a:moveTo>
                    <a:pt x="5846826" y="0"/>
                  </a:moveTo>
                  <a:lnTo>
                    <a:pt x="0" y="0"/>
                  </a:lnTo>
                  <a:lnTo>
                    <a:pt x="0" y="3912616"/>
                  </a:lnTo>
                  <a:lnTo>
                    <a:pt x="5846826" y="3912616"/>
                  </a:lnTo>
                  <a:lnTo>
                    <a:pt x="58468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5877" y="2038477"/>
              <a:ext cx="5639435" cy="3423285"/>
            </a:xfrm>
            <a:custGeom>
              <a:avLst/>
              <a:gdLst/>
              <a:ahLst/>
              <a:cxnLst/>
              <a:rect l="l" t="t" r="r" b="b"/>
              <a:pathLst>
                <a:path w="5639435" h="3423285">
                  <a:moveTo>
                    <a:pt x="0" y="0"/>
                  </a:moveTo>
                  <a:lnTo>
                    <a:pt x="0" y="3422904"/>
                  </a:lnTo>
                </a:path>
                <a:path w="5639435" h="3423285">
                  <a:moveTo>
                    <a:pt x="2005672" y="0"/>
                  </a:moveTo>
                  <a:lnTo>
                    <a:pt x="2005672" y="3422904"/>
                  </a:lnTo>
                </a:path>
                <a:path w="5639435" h="3423285">
                  <a:moveTo>
                    <a:pt x="2519514" y="3428"/>
                  </a:moveTo>
                  <a:lnTo>
                    <a:pt x="2519514" y="2372106"/>
                  </a:lnTo>
                </a:path>
                <a:path w="5639435" h="3423285">
                  <a:moveTo>
                    <a:pt x="5639396" y="3428"/>
                  </a:moveTo>
                  <a:lnTo>
                    <a:pt x="5639396" y="2372106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449957" y="2046732"/>
              <a:ext cx="76200" cy="3409950"/>
            </a:xfrm>
            <a:custGeom>
              <a:avLst/>
              <a:gdLst/>
              <a:ahLst/>
              <a:cxnLst/>
              <a:rect l="l" t="t" r="r" b="b"/>
              <a:pathLst>
                <a:path w="76200" h="3409950">
                  <a:moveTo>
                    <a:pt x="0" y="3333750"/>
                  </a:moveTo>
                  <a:lnTo>
                    <a:pt x="38226" y="3409823"/>
                  </a:lnTo>
                  <a:lnTo>
                    <a:pt x="63500" y="3359023"/>
                  </a:lnTo>
                  <a:lnTo>
                    <a:pt x="31750" y="3359023"/>
                  </a:lnTo>
                  <a:lnTo>
                    <a:pt x="31697" y="3354775"/>
                  </a:lnTo>
                  <a:lnTo>
                    <a:pt x="0" y="3333750"/>
                  </a:lnTo>
                  <a:close/>
                </a:path>
                <a:path w="76200" h="3409950">
                  <a:moveTo>
                    <a:pt x="31739" y="3354803"/>
                  </a:moveTo>
                  <a:lnTo>
                    <a:pt x="31750" y="3359023"/>
                  </a:lnTo>
                  <a:lnTo>
                    <a:pt x="38100" y="3359023"/>
                  </a:lnTo>
                  <a:lnTo>
                    <a:pt x="31739" y="3354803"/>
                  </a:lnTo>
                  <a:close/>
                </a:path>
                <a:path w="76200" h="3409950">
                  <a:moveTo>
                    <a:pt x="35813" y="0"/>
                  </a:moveTo>
                  <a:lnTo>
                    <a:pt x="23113" y="0"/>
                  </a:lnTo>
                  <a:lnTo>
                    <a:pt x="31739" y="3354803"/>
                  </a:lnTo>
                  <a:lnTo>
                    <a:pt x="38100" y="3359023"/>
                  </a:lnTo>
                  <a:lnTo>
                    <a:pt x="44397" y="3354803"/>
                  </a:lnTo>
                  <a:lnTo>
                    <a:pt x="44384" y="3333495"/>
                  </a:lnTo>
                  <a:lnTo>
                    <a:pt x="35813" y="0"/>
                  </a:lnTo>
                  <a:close/>
                </a:path>
                <a:path w="76200" h="3409950">
                  <a:moveTo>
                    <a:pt x="44439" y="3354775"/>
                  </a:moveTo>
                  <a:lnTo>
                    <a:pt x="38100" y="3359023"/>
                  </a:lnTo>
                  <a:lnTo>
                    <a:pt x="44450" y="3359023"/>
                  </a:lnTo>
                  <a:lnTo>
                    <a:pt x="44439" y="3354775"/>
                  </a:lnTo>
                  <a:close/>
                </a:path>
                <a:path w="76200" h="3409950">
                  <a:moveTo>
                    <a:pt x="76200" y="3333495"/>
                  </a:moveTo>
                  <a:lnTo>
                    <a:pt x="44439" y="3354775"/>
                  </a:lnTo>
                  <a:lnTo>
                    <a:pt x="44450" y="3359023"/>
                  </a:lnTo>
                  <a:lnTo>
                    <a:pt x="63500" y="3359023"/>
                  </a:lnTo>
                  <a:lnTo>
                    <a:pt x="76200" y="333349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14300" y="1784794"/>
          <a:ext cx="5846442" cy="3906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4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1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0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8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7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Cations</a:t>
                      </a: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(goes</a:t>
                      </a: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to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cathode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&amp;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4000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7780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Anions</a:t>
                      </a:r>
                      <a:r>
                        <a:rPr sz="10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(goes</a:t>
                      </a:r>
                      <a:r>
                        <a:rPr sz="10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to</a:t>
                      </a: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anode </a:t>
                      </a:r>
                      <a:r>
                        <a:rPr sz="1000" spc="-1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&amp;</a:t>
                      </a:r>
                      <a:r>
                        <a:rPr sz="10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4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undergo</a:t>
                      </a: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oxidation)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43815" marB="0"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ts val="1170"/>
                        </a:lnSpc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K</a:t>
                      </a:r>
                      <a:r>
                        <a:rPr sz="650" spc="-25" dirty="0">
                          <a:latin typeface="Arial"/>
                          <a:cs typeface="Arial"/>
                        </a:rPr>
                        <a:t>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7320" algn="ctr">
                        <a:lnSpc>
                          <a:spcPts val="944"/>
                        </a:lnSpc>
                      </a:pPr>
                      <a:r>
                        <a:rPr sz="1000" spc="-10" dirty="0">
                          <a:latin typeface="Arial Black"/>
                          <a:cs typeface="Arial Black"/>
                        </a:rPr>
                        <a:t>DILUTE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0335" algn="ctr">
                        <a:lnSpc>
                          <a:spcPts val="944"/>
                        </a:lnSpc>
                      </a:pPr>
                      <a:r>
                        <a:rPr sz="1000" spc="-30" dirty="0">
                          <a:latin typeface="Arial Black"/>
                          <a:cs typeface="Arial Black"/>
                        </a:rPr>
                        <a:t>CONCENTRATED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+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15" baseline="-16666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975" spc="-15" baseline="-47008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2-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79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15" baseline="-16666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975" spc="-15" baseline="-47008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2-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Ca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2+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975" spc="-30" baseline="-21367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975" spc="-30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79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975" spc="-30" baseline="-21367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975" spc="-30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Mg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2+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68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50" spc="-25" dirty="0">
                          <a:latin typeface="Arial Black"/>
                          <a:cs typeface="Arial Black"/>
                        </a:rPr>
                        <a:t>-</a:t>
                      </a:r>
                      <a:endParaRPr sz="650">
                        <a:latin typeface="Arial Black"/>
                        <a:cs typeface="Arial Black"/>
                      </a:endParaRPr>
                    </a:p>
                  </a:txBody>
                  <a:tcPr marL="0" marR="0" marT="63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25" dirty="0">
                          <a:latin typeface="Arial Black"/>
                          <a:cs typeface="Arial Black"/>
                        </a:rPr>
                        <a:t>OH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873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Al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3+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50" spc="-25" dirty="0">
                          <a:latin typeface="Arial Black"/>
                          <a:cs typeface="Arial Black"/>
                        </a:rPr>
                        <a:t>-</a:t>
                      </a:r>
                      <a:endParaRPr sz="650">
                        <a:latin typeface="Arial Black"/>
                        <a:cs typeface="Arial Black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Zn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2+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Br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03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Fe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2+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922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50" spc="-25" dirty="0">
                          <a:latin typeface="Arial"/>
                          <a:cs typeface="Arial"/>
                        </a:rPr>
                        <a:t>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Br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Pb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2+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 Black"/>
                          <a:cs typeface="Arial Black"/>
                        </a:rPr>
                        <a:t>OH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403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50" spc="-25" dirty="0">
                          <a:latin typeface="Arial"/>
                          <a:cs typeface="Arial"/>
                        </a:rPr>
                        <a:t>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500" spc="-37" baseline="-16666" dirty="0">
                          <a:latin typeface="Arial Black"/>
                          <a:cs typeface="Arial Black"/>
                        </a:rPr>
                        <a:t>H</a:t>
                      </a:r>
                      <a:r>
                        <a:rPr sz="650" spc="-25" dirty="0">
                          <a:latin typeface="Arial Black"/>
                          <a:cs typeface="Arial Black"/>
                        </a:rPr>
                        <a:t>+</a:t>
                      </a:r>
                      <a:endParaRPr sz="650">
                        <a:latin typeface="Arial Black"/>
                        <a:cs typeface="Arial Black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0" baseline="-16666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50" spc="-20" dirty="0">
                          <a:latin typeface="Arial"/>
                          <a:cs typeface="Arial"/>
                        </a:rPr>
                        <a:t>2+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0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+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4394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1400" spc="-25" dirty="0">
                          <a:latin typeface="Arial"/>
                          <a:cs typeface="Arial"/>
                        </a:rPr>
                        <a:t>Ea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2349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1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Au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+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255"/>
                        </a:lnSpc>
                      </a:pPr>
                      <a:r>
                        <a:rPr sz="1400" spc="50" dirty="0">
                          <a:latin typeface="Arial"/>
                          <a:cs typeface="Arial"/>
                        </a:rPr>
                        <a:t>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255"/>
                        </a:lnSpc>
                      </a:pPr>
                      <a:r>
                        <a:rPr sz="1400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14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400" spc="-10" dirty="0">
                          <a:latin typeface="Arial"/>
                          <a:cs typeface="Arial"/>
                        </a:rPr>
                        <a:t>series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6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952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7" name="object 17"/>
          <p:cNvSpPr/>
          <p:nvPr/>
        </p:nvSpPr>
        <p:spPr>
          <a:xfrm>
            <a:off x="5653404" y="3349878"/>
            <a:ext cx="1055370" cy="1902460"/>
          </a:xfrm>
          <a:custGeom>
            <a:avLst/>
            <a:gdLst/>
            <a:ahLst/>
            <a:cxnLst/>
            <a:rect l="l" t="t" r="r" b="b"/>
            <a:pathLst>
              <a:path w="1055370" h="1902460">
                <a:moveTo>
                  <a:pt x="24637" y="44450"/>
                </a:moveTo>
                <a:lnTo>
                  <a:pt x="21116" y="51238"/>
                </a:lnTo>
                <a:lnTo>
                  <a:pt x="1043686" y="1902206"/>
                </a:lnTo>
                <a:lnTo>
                  <a:pt x="1054862" y="1896110"/>
                </a:lnTo>
                <a:lnTo>
                  <a:pt x="32261" y="45087"/>
                </a:lnTo>
                <a:lnTo>
                  <a:pt x="24637" y="44450"/>
                </a:lnTo>
                <a:close/>
              </a:path>
              <a:path w="1055370" h="1902460">
                <a:moveTo>
                  <a:pt x="0" y="0"/>
                </a:moveTo>
                <a:lnTo>
                  <a:pt x="3556" y="85090"/>
                </a:lnTo>
                <a:lnTo>
                  <a:pt x="21116" y="51238"/>
                </a:lnTo>
                <a:lnTo>
                  <a:pt x="19050" y="47498"/>
                </a:lnTo>
                <a:lnTo>
                  <a:pt x="30225" y="41401"/>
                </a:lnTo>
                <a:lnTo>
                  <a:pt x="60250" y="41401"/>
                </a:lnTo>
                <a:lnTo>
                  <a:pt x="0" y="0"/>
                </a:lnTo>
                <a:close/>
              </a:path>
              <a:path w="1055370" h="1902460">
                <a:moveTo>
                  <a:pt x="24637" y="44450"/>
                </a:moveTo>
                <a:lnTo>
                  <a:pt x="19050" y="47498"/>
                </a:lnTo>
                <a:lnTo>
                  <a:pt x="21116" y="51238"/>
                </a:lnTo>
                <a:lnTo>
                  <a:pt x="24637" y="44450"/>
                </a:lnTo>
                <a:close/>
              </a:path>
              <a:path w="1055370" h="1902460">
                <a:moveTo>
                  <a:pt x="60250" y="41401"/>
                </a:moveTo>
                <a:lnTo>
                  <a:pt x="30225" y="41401"/>
                </a:lnTo>
                <a:lnTo>
                  <a:pt x="32261" y="45087"/>
                </a:lnTo>
                <a:lnTo>
                  <a:pt x="70231" y="48260"/>
                </a:lnTo>
                <a:lnTo>
                  <a:pt x="60250" y="41401"/>
                </a:lnTo>
                <a:close/>
              </a:path>
              <a:path w="1055370" h="1902460">
                <a:moveTo>
                  <a:pt x="30225" y="41401"/>
                </a:moveTo>
                <a:lnTo>
                  <a:pt x="24637" y="44450"/>
                </a:lnTo>
                <a:lnTo>
                  <a:pt x="32261" y="45087"/>
                </a:lnTo>
                <a:lnTo>
                  <a:pt x="30225" y="414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1480" y="6440804"/>
            <a:ext cx="16319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0" dirty="0">
                <a:latin typeface="Verdana"/>
                <a:cs typeface="Verdana"/>
              </a:rPr>
              <a:t>10</a:t>
            </a:r>
            <a:endParaRPr sz="100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347979"/>
            <a:ext cx="6390640" cy="1772920"/>
            <a:chOff x="0" y="347979"/>
            <a:chExt cx="6390640" cy="177292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7979"/>
              <a:ext cx="4699000" cy="12344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7479" y="347979"/>
              <a:ext cx="2423160" cy="123444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179" y="886460"/>
              <a:ext cx="5372100" cy="123443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64782" y="489965"/>
            <a:ext cx="5855970" cy="123507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607060" marR="5080" indent="-594360">
              <a:lnSpc>
                <a:spcPts val="4240"/>
              </a:lnSpc>
              <a:spcBef>
                <a:spcPts val="1105"/>
              </a:spcBef>
            </a:pPr>
            <a:r>
              <a:rPr sz="4400" b="1" spc="-204" dirty="0">
                <a:latin typeface="Verdana"/>
                <a:cs typeface="Verdana"/>
              </a:rPr>
              <a:t>Electrolysis</a:t>
            </a:r>
            <a:r>
              <a:rPr sz="4400" b="1" spc="-470" dirty="0">
                <a:latin typeface="Verdana"/>
                <a:cs typeface="Verdana"/>
              </a:rPr>
              <a:t> </a:t>
            </a:r>
            <a:r>
              <a:rPr sz="4400" b="1" spc="-180" dirty="0">
                <a:latin typeface="Verdana"/>
                <a:cs typeface="Verdana"/>
              </a:rPr>
              <a:t>of</a:t>
            </a:r>
            <a:r>
              <a:rPr sz="4400" b="1" spc="-490" dirty="0">
                <a:latin typeface="Verdana"/>
                <a:cs typeface="Verdana"/>
              </a:rPr>
              <a:t> </a:t>
            </a:r>
            <a:r>
              <a:rPr sz="4400" b="1" spc="-114" dirty="0">
                <a:solidFill>
                  <a:srgbClr val="0E6EC5"/>
                </a:solidFill>
                <a:latin typeface="Verdana"/>
                <a:cs typeface="Verdana"/>
              </a:rPr>
              <a:t>dilute </a:t>
            </a:r>
            <a:r>
              <a:rPr sz="4400" b="1" spc="-170" dirty="0">
                <a:latin typeface="Verdana"/>
                <a:cs typeface="Verdana"/>
              </a:rPr>
              <a:t>ionic</a:t>
            </a:r>
            <a:r>
              <a:rPr sz="4400" b="1" spc="-505" dirty="0">
                <a:latin typeface="Verdana"/>
                <a:cs typeface="Verdana"/>
              </a:rPr>
              <a:t> </a:t>
            </a:r>
            <a:r>
              <a:rPr sz="4400" b="1" spc="-20" dirty="0">
                <a:latin typeface="Verdana"/>
                <a:cs typeface="Verdana"/>
              </a:rPr>
              <a:t>compound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7515" y="389254"/>
            <a:ext cx="34359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ELECTROLYSIS</a:t>
            </a:r>
            <a:r>
              <a:rPr sz="1200" u="sng" spc="-1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0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9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DILUTE</a:t>
            </a:r>
            <a:r>
              <a:rPr sz="1200" u="sng" spc="1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SODIUM</a:t>
            </a:r>
            <a:r>
              <a:rPr sz="12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9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CHLORIDE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4300" y="4818189"/>
            <a:ext cx="5937885" cy="1200785"/>
          </a:xfrm>
          <a:custGeom>
            <a:avLst/>
            <a:gdLst/>
            <a:ahLst/>
            <a:cxnLst/>
            <a:rect l="l" t="t" r="r" b="b"/>
            <a:pathLst>
              <a:path w="5937885" h="1200785">
                <a:moveTo>
                  <a:pt x="5937758" y="0"/>
                </a:moveTo>
                <a:lnTo>
                  <a:pt x="0" y="0"/>
                </a:lnTo>
                <a:lnTo>
                  <a:pt x="0" y="1200327"/>
                </a:lnTo>
                <a:lnTo>
                  <a:pt x="5937758" y="1200327"/>
                </a:lnTo>
                <a:lnTo>
                  <a:pt x="5937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4939" y="4845304"/>
            <a:ext cx="563880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common</a:t>
            </a: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set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up.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ions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present: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Na</a:t>
            </a:r>
            <a:r>
              <a:rPr sz="1425" spc="-112" baseline="23391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425" spc="-52" baseline="23391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sz="1200" spc="-112" baseline="24305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sz="12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Cl</a:t>
            </a:r>
            <a:r>
              <a:rPr sz="1200" spc="-120" baseline="24305" dirty="0">
                <a:solidFill>
                  <a:srgbClr val="FFFFFF"/>
                </a:solidFill>
                <a:latin typeface="Arial Black"/>
                <a:cs typeface="Arial Black"/>
              </a:rPr>
              <a:t>-</a:t>
            </a:r>
            <a:r>
              <a:rPr sz="1200" spc="-15" baseline="24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Arial Black"/>
                <a:cs typeface="Arial Black"/>
              </a:rPr>
              <a:t>,</a:t>
            </a:r>
            <a:r>
              <a:rPr sz="12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Black"/>
                <a:cs typeface="Arial Black"/>
              </a:rPr>
              <a:t>OH</a:t>
            </a:r>
            <a:r>
              <a:rPr sz="1200" spc="-37" baseline="24305" dirty="0">
                <a:solidFill>
                  <a:srgbClr val="FFFFFF"/>
                </a:solidFill>
                <a:latin typeface="Arial Black"/>
                <a:cs typeface="Arial Black"/>
              </a:rPr>
              <a:t>-</a:t>
            </a:r>
            <a:endParaRPr sz="1200" baseline="24305">
              <a:latin typeface="Arial Black"/>
              <a:cs typeface="Arial Black"/>
            </a:endParaRPr>
          </a:p>
          <a:p>
            <a:pPr marL="50800">
              <a:lnSpc>
                <a:spcPct val="100000"/>
              </a:lnSpc>
              <a:spcBef>
                <a:spcPts val="144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Therefore,</a:t>
            </a:r>
            <a:r>
              <a:rPr sz="1200" spc="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ease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of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discharge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table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decide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ions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"/>
                <a:cs typeface="Arial"/>
              </a:rPr>
              <a:t>get</a:t>
            </a:r>
            <a:endParaRPr sz="12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200" spc="20" dirty="0">
                <a:solidFill>
                  <a:srgbClr val="FFFFFF"/>
                </a:solidFill>
                <a:latin typeface="Arial"/>
                <a:cs typeface="Arial"/>
              </a:rPr>
              <a:t>preferentially</a:t>
            </a:r>
            <a:r>
              <a:rPr sz="1200" spc="25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discharged.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</a:pPr>
            <a:r>
              <a:rPr sz="1200" spc="-135" dirty="0">
                <a:solidFill>
                  <a:srgbClr val="FFFFFF"/>
                </a:solidFill>
                <a:latin typeface="Arial Black"/>
                <a:cs typeface="Arial Black"/>
              </a:rPr>
              <a:t>AOCR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still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applies.</a:t>
            </a:r>
            <a:r>
              <a:rPr sz="12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Anode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Oxidise,</a:t>
            </a:r>
            <a:r>
              <a:rPr sz="1200" spc="-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Cathode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Reduce.</a:t>
            </a:r>
            <a:endParaRPr sz="1200">
              <a:latin typeface="Arial Black"/>
              <a:cs typeface="Arial Black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35760" y="5763259"/>
            <a:ext cx="2796540" cy="10947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045970" y="5929312"/>
            <a:ext cx="1934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85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21981" y="2355850"/>
            <a:ext cx="3722370" cy="2146300"/>
          </a:xfrm>
          <a:prstGeom prst="rect">
            <a:avLst/>
          </a:prstGeom>
        </p:spPr>
      </p:pic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6191440" y="858266"/>
          <a:ext cx="5895340" cy="5659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2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365">
                <a:tc>
                  <a:txBody>
                    <a:bodyPr/>
                    <a:lstStyle/>
                    <a:p>
                      <a:pPr marR="10477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Component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Explanation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R="5651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spc="-65" dirty="0">
                          <a:latin typeface="Arial Black"/>
                          <a:cs typeface="Arial Black"/>
                        </a:rPr>
                        <a:t>Ions</a:t>
                      </a:r>
                      <a:r>
                        <a:rPr sz="1050" spc="-9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present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52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-2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R="61594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10" dirty="0">
                          <a:latin typeface="Arial Black"/>
                          <a:cs typeface="Arial Black"/>
                        </a:rPr>
                        <a:t>Observation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 marR="387350">
                        <a:lnSpc>
                          <a:spcPct val="100899"/>
                        </a:lnSpc>
                        <a:spcBef>
                          <a:spcPts val="44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When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switched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on,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colourless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hydrogen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bubbles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is 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formed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cathode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while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colourless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oxygen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bubbles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is 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formed</a:t>
                      </a:r>
                      <a:r>
                        <a:rPr sz="10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anode.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5588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3825">
                <a:tc>
                  <a:txBody>
                    <a:bodyPr/>
                    <a:lstStyle/>
                    <a:p>
                      <a:pPr marL="92710" marR="1206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7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the</a:t>
                      </a:r>
                      <a:r>
                        <a:rPr sz="105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50" dirty="0">
                          <a:latin typeface="Arial Black"/>
                          <a:cs typeface="Arial Black"/>
                        </a:rPr>
                        <a:t>anode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(positive 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810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4OH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8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89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(g)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4e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147955">
                        <a:lnSpc>
                          <a:spcPct val="101699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15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3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3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attracted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anode,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but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195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preferentially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discharged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oxidised.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Oxygen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formed,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will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relight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glowing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splint.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 marL="92710" marR="354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25" dirty="0">
                          <a:latin typeface="Arial Black"/>
                          <a:cs typeface="Arial Black"/>
                        </a:rPr>
                        <a:t>the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cathode </a:t>
                      </a:r>
                      <a:r>
                        <a:rPr sz="1050" spc="-60" dirty="0">
                          <a:latin typeface="Arial Black"/>
                          <a:cs typeface="Arial Black"/>
                        </a:rPr>
                        <a:t>(negative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1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3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2e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11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97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(g)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50" spc="2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12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12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attracted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cathode,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but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45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preferentially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discharged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reduced.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90043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Hydrogen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formed,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will</a:t>
                      </a:r>
                      <a:r>
                        <a:rPr sz="10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extinguish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lighted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splint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‘pop’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sound.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0965">
                <a:tc>
                  <a:txBody>
                    <a:bodyPr/>
                    <a:lstStyle/>
                    <a:p>
                      <a:pPr marL="318770" marR="272415" indent="-25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Overall 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change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ts val="125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150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(g)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150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(g)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35560" algn="ctr">
                        <a:lnSpc>
                          <a:spcPts val="125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(redox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reaction)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410209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Since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only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225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18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discharged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pH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solution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remains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same.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50" spc="10" dirty="0">
                          <a:latin typeface="Arial"/>
                          <a:cs typeface="Arial"/>
                        </a:rPr>
                        <a:t>However,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solution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becomes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more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concentrated.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762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212840" cy="6858000"/>
            <a:chOff x="0" y="0"/>
            <a:chExt cx="621284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96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7859" y="111759"/>
              <a:ext cx="4993640" cy="12344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50239"/>
              <a:ext cx="4566920" cy="123443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59859" y="650239"/>
              <a:ext cx="2252980" cy="12344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04900" y="1186180"/>
              <a:ext cx="3850640" cy="123443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09562" y="253936"/>
            <a:ext cx="5408930" cy="1771650"/>
          </a:xfrm>
          <a:prstGeom prst="rect">
            <a:avLst/>
          </a:prstGeom>
        </p:spPr>
        <p:txBody>
          <a:bodyPr vert="horz" wrap="square" lIns="0" tIns="146050" rIns="0" bIns="0" rtlCol="0">
            <a:spAutoFit/>
          </a:bodyPr>
          <a:lstStyle/>
          <a:p>
            <a:pPr marL="12700" marR="5080" indent="-1905" algn="ctr">
              <a:lnSpc>
                <a:spcPct val="80100"/>
              </a:lnSpc>
              <a:spcBef>
                <a:spcPts val="1150"/>
              </a:spcBef>
            </a:pPr>
            <a:r>
              <a:rPr sz="4400" b="1" spc="-215" dirty="0">
                <a:solidFill>
                  <a:srgbClr val="FFFFFF"/>
                </a:solidFill>
                <a:latin typeface="Verdana"/>
                <a:cs typeface="Verdana"/>
              </a:rPr>
              <a:t>Electrolysis</a:t>
            </a:r>
            <a:r>
              <a:rPr sz="4400" b="1" spc="-4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b="1" spc="-25" dirty="0">
                <a:solidFill>
                  <a:srgbClr val="FFFFFF"/>
                </a:solidFill>
                <a:latin typeface="Verdana"/>
                <a:cs typeface="Verdana"/>
              </a:rPr>
              <a:t>of </a:t>
            </a:r>
            <a:r>
              <a:rPr sz="4400" b="1" spc="-195" dirty="0">
                <a:solidFill>
                  <a:srgbClr val="0A9B74"/>
                </a:solidFill>
                <a:latin typeface="Verdana"/>
                <a:cs typeface="Verdana"/>
              </a:rPr>
              <a:t>concentrated</a:t>
            </a:r>
            <a:r>
              <a:rPr sz="4400" b="1" spc="-455" dirty="0">
                <a:solidFill>
                  <a:srgbClr val="0A9B74"/>
                </a:solidFill>
                <a:latin typeface="Verdana"/>
                <a:cs typeface="Verdana"/>
              </a:rPr>
              <a:t> </a:t>
            </a:r>
            <a:r>
              <a:rPr sz="4400" b="1" spc="-135" dirty="0">
                <a:solidFill>
                  <a:srgbClr val="FFFFFF"/>
                </a:solidFill>
                <a:latin typeface="Verdana"/>
                <a:cs typeface="Verdana"/>
              </a:rPr>
              <a:t>ionic </a:t>
            </a:r>
            <a:r>
              <a:rPr sz="4400" b="1" spc="-30" dirty="0">
                <a:solidFill>
                  <a:srgbClr val="FFFFFF"/>
                </a:solidFill>
                <a:latin typeface="Verdana"/>
                <a:cs typeface="Verdana"/>
              </a:rPr>
              <a:t>compound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87515" y="247015"/>
            <a:ext cx="40849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6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ELECTROLYSIS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0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OF</a:t>
            </a:r>
            <a:r>
              <a:rPr sz="1200" u="sng" spc="-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13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CONCENTRATED</a:t>
            </a:r>
            <a:r>
              <a:rPr sz="1200" u="sng" spc="-8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SODIUM</a:t>
            </a:r>
            <a:r>
              <a:rPr sz="1200" u="sng" spc="-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CHLORIDE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14298" y="5008549"/>
            <a:ext cx="4551045" cy="1570355"/>
          </a:xfrm>
          <a:custGeom>
            <a:avLst/>
            <a:gdLst/>
            <a:ahLst/>
            <a:cxnLst/>
            <a:rect l="l" t="t" r="r" b="b"/>
            <a:pathLst>
              <a:path w="4551045" h="1570354">
                <a:moveTo>
                  <a:pt x="4550664" y="0"/>
                </a:moveTo>
                <a:lnTo>
                  <a:pt x="0" y="0"/>
                </a:lnTo>
                <a:lnTo>
                  <a:pt x="0" y="1569846"/>
                </a:lnTo>
                <a:lnTo>
                  <a:pt x="4550664" y="1569846"/>
                </a:lnTo>
                <a:lnTo>
                  <a:pt x="45506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7639" y="5035804"/>
            <a:ext cx="439039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60452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Since</a:t>
            </a:r>
            <a:r>
              <a:rPr sz="12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12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concentrated</a:t>
            </a:r>
            <a:r>
              <a:rPr sz="12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 Black"/>
                <a:cs typeface="Arial Black"/>
              </a:rPr>
              <a:t>solution</a:t>
            </a:r>
            <a:r>
              <a:rPr sz="1200" spc="-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sz="1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ease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discharge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200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anions</a:t>
            </a:r>
            <a:r>
              <a:rPr sz="1200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different.</a:t>
            </a:r>
            <a:endParaRPr sz="1200">
              <a:latin typeface="Arial"/>
              <a:cs typeface="Arial"/>
            </a:endParaRPr>
          </a:p>
          <a:p>
            <a:pPr marL="38100" marR="30480">
              <a:lnSpc>
                <a:spcPts val="2880"/>
              </a:lnSpc>
              <a:spcBef>
                <a:spcPts val="335"/>
              </a:spcBef>
            </a:pPr>
            <a:r>
              <a:rPr sz="1200" spc="-90" dirty="0">
                <a:solidFill>
                  <a:srgbClr val="FFFFFF"/>
                </a:solidFill>
                <a:latin typeface="Arial Black"/>
                <a:cs typeface="Arial Black"/>
              </a:rPr>
              <a:t>Halogens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will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be</a:t>
            </a:r>
            <a:r>
              <a:rPr sz="1200" spc="-9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 Black"/>
                <a:cs typeface="Arial Black"/>
              </a:rPr>
              <a:t>preferentially </a:t>
            </a:r>
            <a:r>
              <a:rPr sz="1200" spc="-85" dirty="0">
                <a:solidFill>
                  <a:srgbClr val="FFFFFF"/>
                </a:solidFill>
                <a:latin typeface="Arial Black"/>
                <a:cs typeface="Arial Black"/>
              </a:rPr>
              <a:t>discharged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0" dirty="0">
                <a:solidFill>
                  <a:srgbClr val="FFFFFF"/>
                </a:solidFill>
                <a:latin typeface="Arial Black"/>
                <a:cs typeface="Arial Black"/>
              </a:rPr>
              <a:t>over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FFFFFF"/>
                </a:solidFill>
                <a:latin typeface="Arial Black"/>
                <a:cs typeface="Arial Black"/>
              </a:rPr>
              <a:t>OH</a:t>
            </a:r>
            <a:r>
              <a:rPr sz="1200" baseline="24305" dirty="0">
                <a:solidFill>
                  <a:srgbClr val="FFFFFF"/>
                </a:solidFill>
                <a:latin typeface="Arial Black"/>
                <a:cs typeface="Arial Black"/>
              </a:rPr>
              <a:t>-</a:t>
            </a:r>
            <a:r>
              <a:rPr sz="1200" spc="345" baseline="24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Arial Black"/>
                <a:cs typeface="Arial Black"/>
              </a:rPr>
              <a:t>ions. </a:t>
            </a:r>
            <a:r>
              <a:rPr sz="1200" spc="-55" dirty="0">
                <a:solidFill>
                  <a:srgbClr val="FFFFFF"/>
                </a:solidFill>
                <a:latin typeface="Arial Black"/>
                <a:cs typeface="Arial Black"/>
              </a:rPr>
              <a:t>No</a:t>
            </a:r>
            <a:r>
              <a:rPr sz="1200" spc="-8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95" dirty="0">
                <a:solidFill>
                  <a:srgbClr val="FFFFFF"/>
                </a:solidFill>
                <a:latin typeface="Arial Black"/>
                <a:cs typeface="Arial Black"/>
              </a:rPr>
              <a:t>change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90" dirty="0">
                <a:solidFill>
                  <a:srgbClr val="FFFFFF"/>
                </a:solidFill>
                <a:latin typeface="Arial Black"/>
                <a:cs typeface="Arial Black"/>
              </a:rPr>
              <a:t>cations.</a:t>
            </a:r>
            <a:r>
              <a:rPr sz="1200" spc="-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Still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Black"/>
                <a:cs typeface="Arial Black"/>
              </a:rPr>
              <a:t>H</a:t>
            </a:r>
            <a:r>
              <a:rPr sz="1200" spc="-37" baseline="24305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200" spc="-25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1200">
              <a:latin typeface="Arial Black"/>
              <a:cs typeface="Arial Black"/>
            </a:endParaRPr>
          </a:p>
          <a:p>
            <a:pPr marL="38100">
              <a:lnSpc>
                <a:spcPct val="100000"/>
              </a:lnSpc>
              <a:spcBef>
                <a:spcPts val="1105"/>
              </a:spcBef>
            </a:pPr>
            <a:r>
              <a:rPr sz="1200" spc="-135" dirty="0">
                <a:solidFill>
                  <a:srgbClr val="FFFFFF"/>
                </a:solidFill>
                <a:latin typeface="Arial Black"/>
                <a:cs typeface="Arial Black"/>
              </a:rPr>
              <a:t>AOCR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still</a:t>
            </a:r>
            <a:r>
              <a:rPr sz="12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applies.</a:t>
            </a:r>
            <a:r>
              <a:rPr sz="12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Anode</a:t>
            </a:r>
            <a:r>
              <a:rPr sz="12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Oxidise,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Cathode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Reduce.</a:t>
            </a:r>
            <a:endParaRPr sz="1200">
              <a:latin typeface="Arial Black"/>
              <a:cs typeface="Arial Black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89779" y="5549900"/>
            <a:ext cx="1460500" cy="79248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801234" y="5635942"/>
            <a:ext cx="101473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310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280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35877" y="2083816"/>
            <a:ext cx="5803265" cy="2673985"/>
            <a:chOff x="235877" y="2083816"/>
            <a:chExt cx="5803265" cy="2673985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5877" y="2083816"/>
              <a:ext cx="3862451" cy="267398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16628" y="2083816"/>
              <a:ext cx="2022475" cy="2673985"/>
            </a:xfrm>
            <a:custGeom>
              <a:avLst/>
              <a:gdLst/>
              <a:ahLst/>
              <a:cxnLst/>
              <a:rect l="l" t="t" r="r" b="b"/>
              <a:pathLst>
                <a:path w="2022475" h="2673985">
                  <a:moveTo>
                    <a:pt x="2022221" y="0"/>
                  </a:moveTo>
                  <a:lnTo>
                    <a:pt x="0" y="0"/>
                  </a:lnTo>
                  <a:lnTo>
                    <a:pt x="0" y="2673985"/>
                  </a:lnTo>
                  <a:lnTo>
                    <a:pt x="2022221" y="2673985"/>
                  </a:lnTo>
                  <a:lnTo>
                    <a:pt x="20222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4096321" y="2161539"/>
          <a:ext cx="1858010" cy="25006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765">
                <a:tc gridSpan="2">
                  <a:txBody>
                    <a:bodyPr/>
                    <a:lstStyle/>
                    <a:p>
                      <a:pPr marL="323850" marR="157480" indent="-15748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Anions</a:t>
                      </a:r>
                      <a:r>
                        <a:rPr sz="1000" spc="-4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8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(goes</a:t>
                      </a:r>
                      <a:r>
                        <a:rPr sz="1000" spc="-6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3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to</a:t>
                      </a:r>
                      <a:r>
                        <a:rPr sz="1000" spc="-6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5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anode</a:t>
                      </a:r>
                      <a:r>
                        <a:rPr sz="1000" spc="-5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&amp; </a:t>
                      </a:r>
                      <a:r>
                        <a:rPr sz="1000" spc="-4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undergo</a:t>
                      </a:r>
                      <a:r>
                        <a:rPr sz="1000" spc="-25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0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oxidation)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43815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10" dirty="0">
                          <a:latin typeface="Arial Black"/>
                          <a:cs typeface="Arial Black"/>
                        </a:rPr>
                        <a:t>DILUTE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34290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769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000" spc="-10" dirty="0">
                          <a:latin typeface="Arial Black"/>
                          <a:cs typeface="Arial Black"/>
                        </a:rPr>
                        <a:t>CONCENTR</a:t>
                      </a:r>
                      <a:endParaRPr sz="1000">
                        <a:latin typeface="Arial Black"/>
                        <a:cs typeface="Arial Black"/>
                      </a:endParaRPr>
                    </a:p>
                    <a:p>
                      <a:pPr marL="65405" algn="ctr">
                        <a:lnSpc>
                          <a:spcPct val="100000"/>
                        </a:lnSpc>
                      </a:pPr>
                      <a:r>
                        <a:rPr sz="1000" spc="-20" dirty="0">
                          <a:latin typeface="Arial Black"/>
                          <a:cs typeface="Arial Black"/>
                        </a:rPr>
                        <a:t>ATED</a:t>
                      </a:r>
                      <a:endParaRPr sz="1000">
                        <a:latin typeface="Arial Black"/>
                        <a:cs typeface="Arial Black"/>
                      </a:endParaRPr>
                    </a:p>
                  </a:txBody>
                  <a:tcPr marL="0" marR="0" marT="34290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15" baseline="-16666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975" spc="-15" baseline="-47008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2-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15" baseline="-16666" dirty="0">
                          <a:latin typeface="Arial"/>
                          <a:cs typeface="Arial"/>
                        </a:rPr>
                        <a:t>SO</a:t>
                      </a:r>
                      <a:r>
                        <a:rPr sz="975" spc="-15" baseline="-47008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650" spc="-10" dirty="0">
                          <a:latin typeface="Arial"/>
                          <a:cs typeface="Arial"/>
                        </a:rPr>
                        <a:t>2-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975" spc="-30" baseline="-21367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975" spc="-30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2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975" spc="-30" baseline="-21367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975" spc="-30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873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50" spc="-25" dirty="0">
                          <a:latin typeface="Arial Black"/>
                          <a:cs typeface="Arial Black"/>
                        </a:rPr>
                        <a:t>-</a:t>
                      </a:r>
                      <a:endParaRPr sz="650">
                        <a:latin typeface="Arial Black"/>
                        <a:cs typeface="Arial Black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 Black"/>
                          <a:cs typeface="Arial Black"/>
                        </a:rPr>
                        <a:t>OH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350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F</a:t>
                      </a:r>
                      <a:r>
                        <a:rPr sz="650" spc="-25" dirty="0">
                          <a:latin typeface="Arial Black"/>
                          <a:cs typeface="Arial Black"/>
                        </a:rPr>
                        <a:t>-</a:t>
                      </a:r>
                      <a:endParaRPr sz="650">
                        <a:latin typeface="Arial Black"/>
                        <a:cs typeface="Arial Black"/>
                      </a:endParaRPr>
                    </a:p>
                  </a:txBody>
                  <a:tcPr marL="0" marR="0" marT="12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Br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350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50" spc="-25" dirty="0">
                          <a:latin typeface="Arial"/>
                          <a:cs typeface="Arial"/>
                        </a:rPr>
                        <a:t>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1594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"/>
                          <a:cs typeface="Arial"/>
                        </a:rPr>
                        <a:t>Br</a:t>
                      </a:r>
                      <a:r>
                        <a:rPr sz="975" spc="-37" baseline="25641" dirty="0">
                          <a:latin typeface="Arial"/>
                          <a:cs typeface="Arial"/>
                        </a:rPr>
                        <a:t>-</a:t>
                      </a:r>
                      <a:endParaRPr sz="975" baseline="25641">
                        <a:latin typeface="Arial"/>
                        <a:cs typeface="Arial"/>
                      </a:endParaRPr>
                    </a:p>
                  </a:txBody>
                  <a:tcPr marL="0" marR="0" marT="393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204"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25" dirty="0">
                          <a:latin typeface="Arial Black"/>
                          <a:cs typeface="Arial Black"/>
                        </a:rPr>
                        <a:t>OH</a:t>
                      </a:r>
                      <a:r>
                        <a:rPr sz="975" spc="-37" baseline="25641" dirty="0">
                          <a:latin typeface="Arial Black"/>
                          <a:cs typeface="Arial Black"/>
                        </a:rPr>
                        <a:t>-</a:t>
                      </a:r>
                      <a:endParaRPr sz="975" baseline="25641">
                        <a:latin typeface="Arial Black"/>
                        <a:cs typeface="Arial Black"/>
                      </a:endParaRPr>
                    </a:p>
                  </a:txBody>
                  <a:tcPr marL="0" marR="0" marT="3937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500" spc="-37" baseline="-16666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50" spc="-25" dirty="0">
                          <a:latin typeface="Arial"/>
                          <a:cs typeface="Arial"/>
                        </a:rPr>
                        <a:t>-</a:t>
                      </a:r>
                      <a:endParaRPr sz="65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6209220" y="669798"/>
          <a:ext cx="5895340" cy="5661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2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2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36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Component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Explanation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spc="-65" dirty="0">
                          <a:latin typeface="Arial Black"/>
                          <a:cs typeface="Arial Black"/>
                        </a:rPr>
                        <a:t>Ions</a:t>
                      </a:r>
                      <a:r>
                        <a:rPr sz="1050" spc="-9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present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10" dirty="0">
                          <a:latin typeface="Arial Black"/>
                          <a:cs typeface="Arial Black"/>
                        </a:rPr>
                        <a:t>Observation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10" dirty="0">
                          <a:latin typeface="Arial"/>
                          <a:cs typeface="Arial"/>
                        </a:rPr>
                        <a:t>When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switched on,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bubbling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colourless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hydrogen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28270" marR="426084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forms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cathode,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yellowish-green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chlorine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appear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the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anode.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0">
                <a:tc>
                  <a:txBody>
                    <a:bodyPr/>
                    <a:lstStyle/>
                    <a:p>
                      <a:pPr marL="92710" marR="1206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7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the</a:t>
                      </a:r>
                      <a:r>
                        <a:rPr sz="105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50" dirty="0">
                          <a:latin typeface="Arial Black"/>
                          <a:cs typeface="Arial Black"/>
                        </a:rPr>
                        <a:t>anode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(positive 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6195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2Cl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75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(g)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2e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327025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15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25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1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attracted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anode,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but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15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1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selectively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discharged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due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concentration</a:t>
                      </a:r>
                      <a:r>
                        <a:rPr sz="105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effect,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being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oxidised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chlorine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gas.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Bubbling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chlorine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formed,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will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turn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damp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blue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litmus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paper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red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bleaches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it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white.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7340">
                <a:tc>
                  <a:txBody>
                    <a:bodyPr/>
                    <a:lstStyle/>
                    <a:p>
                      <a:pPr marL="92710" marR="35496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25" dirty="0">
                          <a:latin typeface="Arial Black"/>
                          <a:cs typeface="Arial Black"/>
                        </a:rPr>
                        <a:t>the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cathode </a:t>
                      </a:r>
                      <a:r>
                        <a:rPr sz="1050" spc="-60" dirty="0">
                          <a:latin typeface="Arial Black"/>
                          <a:cs typeface="Arial Black"/>
                        </a:rPr>
                        <a:t>(negative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1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2H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3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2e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127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(g)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94615">
                        <a:lnSpc>
                          <a:spcPct val="101499"/>
                        </a:lnSpc>
                      </a:pPr>
                      <a:r>
                        <a:rPr sz="1050" spc="2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12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12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attracted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cathode,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but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45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preferentially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discharged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and undergoes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reduction.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Bubbling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hydrogen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formed,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will</a:t>
                      </a:r>
                      <a:r>
                        <a:rPr sz="10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extinguish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lighted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splint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050" spc="55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‘pop’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sound.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318770" marR="273050" indent="-25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Overall 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change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929764" marR="800100" indent="-1084580">
                        <a:lnSpc>
                          <a:spcPts val="1240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2NaCl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105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(l)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2NaOH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spc="82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(g)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Cl</a:t>
                      </a:r>
                      <a:r>
                        <a:rPr sz="1050" spc="-15" baseline="-19841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050" baseline="-198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(g)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(redox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reaction)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430530">
                        <a:lnSpc>
                          <a:spcPct val="100000"/>
                        </a:lnSpc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Since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Na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24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254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remain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solution,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solution</a:t>
                      </a:r>
                      <a:r>
                        <a:rPr sz="1050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becomes 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more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alkaline.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55244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90600" y="1181098"/>
            <a:ext cx="6074410" cy="5676900"/>
            <a:chOff x="990600" y="1181098"/>
            <a:chExt cx="6074410" cy="5676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40121" y="2728722"/>
              <a:ext cx="2024760" cy="412927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15360" y="1181098"/>
              <a:ext cx="2024761" cy="5676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0600" y="1952115"/>
              <a:ext cx="2024761" cy="490588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16559" y="6440804"/>
            <a:ext cx="1485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35" dirty="0">
                <a:latin typeface="Verdana"/>
                <a:cs typeface="Verdana"/>
              </a:rPr>
              <a:t>12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27568" y="2755646"/>
            <a:ext cx="3920490" cy="1223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45" dirty="0">
                <a:latin typeface="Verdana"/>
                <a:cs typeface="Verdana"/>
              </a:rPr>
              <a:t>Quick</a:t>
            </a:r>
            <a:r>
              <a:rPr sz="3600" b="1" spc="-395" dirty="0">
                <a:latin typeface="Verdana"/>
                <a:cs typeface="Verdana"/>
              </a:rPr>
              <a:t> </a:t>
            </a:r>
            <a:r>
              <a:rPr sz="3600" b="1" spc="-10" dirty="0">
                <a:latin typeface="Verdana"/>
                <a:cs typeface="Verdana"/>
              </a:rPr>
              <a:t>Recap</a:t>
            </a:r>
            <a:endParaRPr sz="3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05"/>
              </a:spcBef>
            </a:pPr>
            <a:r>
              <a:rPr sz="1000" spc="10" dirty="0">
                <a:latin typeface="Arial"/>
                <a:cs typeface="Arial"/>
              </a:rPr>
              <a:t>All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3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variations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electrolytic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cell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will result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in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slightly</a:t>
            </a:r>
            <a:r>
              <a:rPr sz="1000" i="1" spc="30" dirty="0">
                <a:latin typeface="Arial"/>
                <a:cs typeface="Arial"/>
              </a:rPr>
              <a:t> </a:t>
            </a:r>
            <a:r>
              <a:rPr sz="1000" i="1" spc="-10" dirty="0">
                <a:latin typeface="Arial"/>
                <a:cs typeface="Arial"/>
              </a:rPr>
              <a:t>different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000" spc="20" dirty="0">
                <a:latin typeface="Arial"/>
                <a:cs typeface="Arial"/>
              </a:rPr>
              <a:t>outcomes,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however,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application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electrolytic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cell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remains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25" dirty="0">
                <a:latin typeface="Arial"/>
                <a:cs typeface="Arial"/>
              </a:rPr>
              <a:t>the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7234" y="3767772"/>
            <a:ext cx="17100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335" dirty="0">
                <a:solidFill>
                  <a:srgbClr val="FFFFFF"/>
                </a:solidFill>
                <a:latin typeface="Verdana"/>
                <a:cs typeface="Verdana"/>
              </a:rPr>
              <a:t>DILUTE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2050" y="5314315"/>
            <a:ext cx="5885815" cy="9944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15"/>
              </a:lnSpc>
              <a:spcBef>
                <a:spcPts val="100"/>
              </a:spcBef>
            </a:pPr>
            <a:r>
              <a:rPr sz="3600" b="1" spc="-10" dirty="0">
                <a:solidFill>
                  <a:srgbClr val="FFFFFF"/>
                </a:solidFill>
                <a:latin typeface="Verdana"/>
                <a:cs typeface="Verdana"/>
              </a:rPr>
              <a:t>MOLTEN</a:t>
            </a:r>
            <a:endParaRPr sz="3600">
              <a:latin typeface="Verdana"/>
              <a:cs typeface="Verdana"/>
            </a:endParaRPr>
          </a:p>
          <a:p>
            <a:pPr marL="1939925">
              <a:lnSpc>
                <a:spcPts val="3815"/>
              </a:lnSpc>
            </a:pPr>
            <a:r>
              <a:rPr sz="3600" b="1" spc="-155" dirty="0">
                <a:solidFill>
                  <a:srgbClr val="FFFFFF"/>
                </a:solidFill>
                <a:latin typeface="Verdana"/>
                <a:cs typeface="Verdana"/>
              </a:rPr>
              <a:t>CONCENTRATED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27568" y="4029075"/>
            <a:ext cx="3816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Arial"/>
                <a:cs typeface="Arial"/>
              </a:rPr>
              <a:t>same.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27568" y="5172328"/>
            <a:ext cx="30505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latin typeface="Arial"/>
                <a:cs typeface="Arial"/>
              </a:rPr>
              <a:t>So</a:t>
            </a:r>
            <a:r>
              <a:rPr sz="1000" spc="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far,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our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electrodes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has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been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inert</a:t>
            </a:r>
            <a:r>
              <a:rPr sz="1000" spc="-10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(unreactive).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27568" y="5629909"/>
            <a:ext cx="404050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latin typeface="Arial"/>
                <a:cs typeface="Arial"/>
              </a:rPr>
              <a:t>Next,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let’s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explore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what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happens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when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we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use</a:t>
            </a:r>
            <a:r>
              <a:rPr sz="1000" spc="125" dirty="0">
                <a:latin typeface="Arial"/>
                <a:cs typeface="Arial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reactive</a:t>
            </a:r>
            <a:r>
              <a:rPr sz="1000" spc="-10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electrodes</a:t>
            </a:r>
            <a:r>
              <a:rPr sz="1000" spc="-35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0680" y="3990340"/>
            <a:ext cx="2796539" cy="1506220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393683" y="4155503"/>
            <a:ext cx="1934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85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6499860" cy="6858000"/>
            <a:chOff x="0" y="0"/>
            <a:chExt cx="64998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6096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47979"/>
              <a:ext cx="4681220" cy="12344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71620" y="347979"/>
              <a:ext cx="2428240" cy="12344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8779" y="886459"/>
              <a:ext cx="5420360" cy="123443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4942" y="489965"/>
            <a:ext cx="5831205" cy="1235075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571500" marR="5080" indent="-558800">
              <a:lnSpc>
                <a:spcPts val="4240"/>
              </a:lnSpc>
              <a:spcBef>
                <a:spcPts val="1105"/>
              </a:spcBef>
            </a:pPr>
            <a:r>
              <a:rPr sz="4400" b="1" spc="-165" dirty="0">
                <a:solidFill>
                  <a:srgbClr val="FF0000"/>
                </a:solidFill>
                <a:latin typeface="Verdana"/>
                <a:cs typeface="Verdana"/>
              </a:rPr>
              <a:t>Electroplating</a:t>
            </a:r>
            <a:r>
              <a:rPr sz="4400" b="1" spc="-440" dirty="0">
                <a:solidFill>
                  <a:srgbClr val="FF0000"/>
                </a:solidFill>
                <a:latin typeface="Verdana"/>
                <a:cs typeface="Verdana"/>
              </a:rPr>
              <a:t> </a:t>
            </a:r>
            <a:r>
              <a:rPr sz="4400" b="1" spc="-204" dirty="0">
                <a:solidFill>
                  <a:srgbClr val="FFFFFF"/>
                </a:solidFill>
                <a:latin typeface="Verdana"/>
                <a:cs typeface="Verdana"/>
              </a:rPr>
              <a:t>using </a:t>
            </a:r>
            <a:r>
              <a:rPr sz="4400" b="1" spc="-250" dirty="0">
                <a:solidFill>
                  <a:srgbClr val="FFFFFF"/>
                </a:solidFill>
                <a:latin typeface="Verdana"/>
                <a:cs typeface="Verdana"/>
              </a:rPr>
              <a:t>silver</a:t>
            </a:r>
            <a:r>
              <a:rPr sz="4400" b="1" spc="-5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b="1" spc="-110" dirty="0">
                <a:solidFill>
                  <a:srgbClr val="FFFFFF"/>
                </a:solidFill>
                <a:latin typeface="Verdana"/>
                <a:cs typeface="Verdana"/>
              </a:rPr>
              <a:t>electrodes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7515" y="247015"/>
            <a:ext cx="13557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ELECTROPLATING</a:t>
            </a:r>
            <a:endParaRPr sz="1200">
              <a:latin typeface="Arial Black"/>
              <a:cs typeface="Arial Black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300" y="4703851"/>
            <a:ext cx="5937885" cy="1385570"/>
          </a:xfrm>
          <a:custGeom>
            <a:avLst/>
            <a:gdLst/>
            <a:ahLst/>
            <a:cxnLst/>
            <a:rect l="l" t="t" r="r" b="b"/>
            <a:pathLst>
              <a:path w="5937885" h="1385570">
                <a:moveTo>
                  <a:pt x="5937631" y="0"/>
                </a:moveTo>
                <a:lnTo>
                  <a:pt x="0" y="0"/>
                </a:lnTo>
                <a:lnTo>
                  <a:pt x="0" y="1385443"/>
                </a:lnTo>
                <a:lnTo>
                  <a:pt x="5937631" y="1385443"/>
                </a:lnTo>
                <a:lnTo>
                  <a:pt x="59376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67639" y="4731004"/>
            <a:ext cx="55860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Arial Black"/>
                <a:cs typeface="Arial Black"/>
              </a:rPr>
              <a:t>AOCR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still</a:t>
            </a:r>
            <a:r>
              <a:rPr sz="1200" spc="-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applies.</a:t>
            </a:r>
            <a:r>
              <a:rPr sz="1200" spc="-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Anode</a:t>
            </a:r>
            <a:r>
              <a:rPr sz="1200" spc="-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Oxidise,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80" dirty="0">
                <a:solidFill>
                  <a:srgbClr val="FFFFFF"/>
                </a:solidFill>
                <a:latin typeface="Arial Black"/>
                <a:cs typeface="Arial Black"/>
              </a:rPr>
              <a:t>Cathode</a:t>
            </a:r>
            <a:r>
              <a:rPr sz="1200" spc="-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Reduce.</a:t>
            </a:r>
            <a:endParaRPr sz="1200">
              <a:latin typeface="Arial Black"/>
              <a:cs typeface="Arial Black"/>
            </a:endParaRPr>
          </a:p>
          <a:p>
            <a:pPr marL="38100" marR="30480">
              <a:lnSpc>
                <a:spcPct val="100000"/>
              </a:lnSpc>
              <a:spcBef>
                <a:spcPts val="1440"/>
              </a:spcBef>
            </a:pP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difference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instead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anions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solution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getting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oxidised,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30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silver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anode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(reactive)</a:t>
            </a:r>
            <a:r>
              <a:rPr sz="12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gets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oxidised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form</a:t>
            </a:r>
            <a:r>
              <a:rPr sz="12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Arial Black"/>
                <a:cs typeface="Arial Black"/>
              </a:rPr>
              <a:t>Ag</a:t>
            </a:r>
            <a:r>
              <a:rPr sz="1200" spc="-165" baseline="24305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200" spc="202" baseline="24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ions</a:t>
            </a:r>
            <a:r>
              <a:rPr sz="12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instead.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cathode,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10" dirty="0">
                <a:solidFill>
                  <a:srgbClr val="FFFFFF"/>
                </a:solidFill>
                <a:latin typeface="Arial Black"/>
                <a:cs typeface="Arial Black"/>
              </a:rPr>
              <a:t>Ag</a:t>
            </a:r>
            <a:r>
              <a:rPr sz="1200" spc="-165" baseline="24305" dirty="0">
                <a:solidFill>
                  <a:srgbClr val="FFFFFF"/>
                </a:solidFill>
                <a:latin typeface="Arial Black"/>
                <a:cs typeface="Arial Black"/>
              </a:rPr>
              <a:t>+</a:t>
            </a:r>
            <a:r>
              <a:rPr sz="1200" spc="52" baseline="243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ions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sz="12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selectively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discharged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reduced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back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silver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3039" y="5828665"/>
            <a:ext cx="52120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metal,</a:t>
            </a:r>
            <a:r>
              <a:rPr sz="1200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causes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silver</a:t>
            </a:r>
            <a:r>
              <a:rPr sz="12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metal</a:t>
            </a:r>
            <a:r>
              <a:rPr sz="120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70" dirty="0">
                <a:solidFill>
                  <a:srgbClr val="FFFFFF"/>
                </a:solidFill>
                <a:latin typeface="Arial Black"/>
                <a:cs typeface="Arial Black"/>
              </a:rPr>
              <a:t>electroplated</a:t>
            </a:r>
            <a:r>
              <a:rPr sz="1200" spc="7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onto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the</a:t>
            </a:r>
            <a:r>
              <a:rPr sz="1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spoon.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35760" y="5763259"/>
            <a:ext cx="2796540" cy="109474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2045970" y="5929312"/>
            <a:ext cx="1934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85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04950" y="1948433"/>
            <a:ext cx="3445129" cy="2570861"/>
          </a:xfrm>
          <a:prstGeom prst="rect">
            <a:avLst/>
          </a:prstGeom>
        </p:spPr>
      </p:pic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6209220" y="775843"/>
          <a:ext cx="5895975" cy="5614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83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12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0365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Component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L w="9525">
                      <a:solidFill>
                        <a:srgbClr val="000000"/>
                      </a:solidFill>
                      <a:prstDash val="solid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50" spc="-10" dirty="0">
                          <a:solidFill>
                            <a:srgbClr val="FFFFFF"/>
                          </a:solidFill>
                          <a:latin typeface="Arial Black"/>
                          <a:cs typeface="Arial Black"/>
                        </a:rPr>
                        <a:t>Explanation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41910" marB="0">
                    <a:lnR w="9525">
                      <a:solidFill>
                        <a:srgbClr val="000000"/>
                      </a:solidFill>
                      <a:prstDash val="solid"/>
                    </a:ln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050" spc="-65" dirty="0">
                          <a:latin typeface="Arial Black"/>
                          <a:cs typeface="Arial Black"/>
                        </a:rPr>
                        <a:t>Ions</a:t>
                      </a:r>
                      <a:r>
                        <a:rPr sz="1050" spc="-9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present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2384" marB="0">
                    <a:lnL w="9525">
                      <a:solidFill>
                        <a:srgbClr val="000000"/>
                      </a:solidFill>
                      <a:prstDash val="solid"/>
                    </a:lnL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>
                        <a:lnSpc>
                          <a:spcPts val="925"/>
                        </a:lnSpc>
                        <a:spcBef>
                          <a:spcPts val="254"/>
                        </a:spcBef>
                      </a:pPr>
                      <a:r>
                        <a:rPr sz="1050" spc="-20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50" spc="-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3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-6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  <a:p>
                      <a:pPr marL="610870">
                        <a:lnSpc>
                          <a:spcPts val="505"/>
                        </a:lnSpc>
                      </a:pPr>
                      <a:r>
                        <a:rPr sz="700" spc="-50" dirty="0"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10" dirty="0">
                          <a:latin typeface="Arial Black"/>
                          <a:cs typeface="Arial Black"/>
                        </a:rPr>
                        <a:t>Observation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 marR="5429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10" dirty="0">
                          <a:latin typeface="Arial"/>
                          <a:cs typeface="Arial"/>
                        </a:rPr>
                        <a:t>When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current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switched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on,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metal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forms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cathode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while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bubbles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colourless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hydrogen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gas</a:t>
                      </a:r>
                      <a:r>
                        <a:rPr sz="105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appear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anode.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3746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pPr marL="92710" marR="12065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7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the</a:t>
                      </a:r>
                      <a:r>
                        <a:rPr sz="1050" spc="-95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45" dirty="0">
                          <a:latin typeface="Arial Black"/>
                          <a:cs typeface="Arial Black"/>
                        </a:rPr>
                        <a:t>anode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(positive 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746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10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35" dirty="0">
                          <a:latin typeface="Arial"/>
                          <a:cs typeface="Arial"/>
                        </a:rPr>
                        <a:t>(s)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44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-</a:t>
                      </a:r>
                      <a:endParaRPr sz="1050" baseline="23809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ts val="925"/>
                        </a:lnSpc>
                      </a:pPr>
                      <a:r>
                        <a:rPr sz="1050" spc="20" dirty="0">
                          <a:latin typeface="Arial"/>
                          <a:cs typeface="Arial"/>
                        </a:rPr>
                        <a:t>Both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105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412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OH</a:t>
                      </a:r>
                      <a:r>
                        <a:rPr sz="1050" spc="3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12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attracted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anode,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but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neither</a:t>
                      </a:r>
                      <a:r>
                        <a:rPr sz="105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them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 marL="666750">
                        <a:lnSpc>
                          <a:spcPts val="420"/>
                        </a:lnSpc>
                      </a:pPr>
                      <a:r>
                        <a:rPr sz="700" spc="-50" dirty="0">
                          <a:latin typeface="Arial"/>
                          <a:cs typeface="Arial"/>
                        </a:rPr>
                        <a:t>3</a:t>
                      </a:r>
                      <a:endParaRPr sz="700">
                        <a:latin typeface="Arial"/>
                        <a:cs typeface="Arial"/>
                      </a:endParaRPr>
                    </a:p>
                    <a:p>
                      <a:pPr marL="128270">
                        <a:lnSpc>
                          <a:spcPts val="1175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gets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discharged.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643255">
                        <a:lnSpc>
                          <a:spcPct val="100000"/>
                        </a:lnSpc>
                      </a:pPr>
                      <a:r>
                        <a:rPr sz="1050" spc="10" dirty="0">
                          <a:latin typeface="Arial"/>
                          <a:cs typeface="Arial"/>
                        </a:rPr>
                        <a:t>Instead,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anode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oxidised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flowing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into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the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solution.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35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pPr marL="92710" marR="35560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At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 </a:t>
                      </a:r>
                      <a:r>
                        <a:rPr sz="1050" spc="-25" dirty="0">
                          <a:latin typeface="Arial Black"/>
                          <a:cs typeface="Arial Black"/>
                        </a:rPr>
                        <a:t>the </a:t>
                      </a:r>
                      <a:r>
                        <a:rPr sz="1050" spc="-10" dirty="0">
                          <a:latin typeface="Arial Black"/>
                          <a:cs typeface="Arial Black"/>
                        </a:rPr>
                        <a:t>cathode </a:t>
                      </a:r>
                      <a:r>
                        <a:rPr sz="1050" spc="-60" dirty="0">
                          <a:latin typeface="Arial Black"/>
                          <a:cs typeface="Arial Black"/>
                        </a:rPr>
                        <a:t>(negative </a:t>
                      </a:r>
                      <a:r>
                        <a:rPr sz="1050" spc="-40" dirty="0">
                          <a:latin typeface="Arial Black"/>
                          <a:cs typeface="Arial Black"/>
                        </a:rPr>
                        <a:t>terminal)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100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50" spc="-20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50" spc="-3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6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(aq)</a:t>
                      </a:r>
                      <a:r>
                        <a:rPr sz="105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-</a:t>
                      </a:r>
                      <a:r>
                        <a:rPr sz="1050" spc="-37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Wingdings"/>
                          <a:cs typeface="Wingdings"/>
                        </a:rPr>
                        <a:t></a:t>
                      </a:r>
                      <a:r>
                        <a:rPr sz="105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5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(s)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92075">
                        <a:lnSpc>
                          <a:spcPct val="100000"/>
                        </a:lnSpc>
                      </a:pPr>
                      <a:r>
                        <a:rPr sz="1050" spc="-20" dirty="0">
                          <a:latin typeface="Arial"/>
                          <a:cs typeface="Arial"/>
                        </a:rPr>
                        <a:t>As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is</a:t>
                      </a:r>
                      <a:r>
                        <a:rPr sz="105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below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hydrogen</a:t>
                      </a:r>
                      <a:r>
                        <a:rPr sz="105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reactivity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series,</a:t>
                      </a:r>
                      <a:r>
                        <a:rPr sz="1050" spc="4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Ag</a:t>
                      </a:r>
                      <a:r>
                        <a:rPr sz="1050" baseline="23809" dirty="0">
                          <a:latin typeface="Arial"/>
                          <a:cs typeface="Arial"/>
                        </a:rPr>
                        <a:t>+</a:t>
                      </a:r>
                      <a:r>
                        <a:rPr sz="1050" spc="240" baseline="238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selectively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discharged.</a:t>
                      </a:r>
                      <a:r>
                        <a:rPr sz="1050" spc="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They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undergo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reduction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1050" spc="1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become</a:t>
                      </a:r>
                      <a:r>
                        <a:rPr sz="1050" spc="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metal</a:t>
                      </a:r>
                      <a:r>
                        <a:rPr sz="1050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which</a:t>
                      </a:r>
                      <a:r>
                        <a:rPr sz="105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is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deposited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onto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surface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object.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object</a:t>
                      </a:r>
                      <a:r>
                        <a:rPr sz="1050" spc="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becomes</a:t>
                      </a:r>
                      <a:r>
                        <a:rPr sz="105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silver-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plated.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46990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3805">
                <a:tc>
                  <a:txBody>
                    <a:bodyPr/>
                    <a:lstStyle/>
                    <a:p>
                      <a:pPr marL="318770" marR="273050" indent="-25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50" spc="-50" dirty="0">
                          <a:latin typeface="Arial Black"/>
                          <a:cs typeface="Arial Black"/>
                        </a:rPr>
                        <a:t>Overall </a:t>
                      </a:r>
                      <a:r>
                        <a:rPr sz="1050" spc="-80" dirty="0">
                          <a:latin typeface="Arial Black"/>
                          <a:cs typeface="Arial Black"/>
                        </a:rPr>
                        <a:t>change</a:t>
                      </a:r>
                      <a:endParaRPr sz="1050">
                        <a:latin typeface="Arial Black"/>
                        <a:cs typeface="Arial Black"/>
                      </a:endParaRPr>
                    </a:p>
                  </a:txBody>
                  <a:tcPr marL="0" marR="0" marT="38735" marB="0">
                    <a:lnL w="9525">
                      <a:solidFill>
                        <a:srgbClr val="000000"/>
                      </a:solidFill>
                      <a:prstDash val="solid"/>
                    </a:lnL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8270" marR="224154">
                        <a:lnSpc>
                          <a:spcPct val="112700"/>
                        </a:lnSpc>
                        <a:spcBef>
                          <a:spcPts val="145"/>
                        </a:spcBef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object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becomes</a:t>
                      </a:r>
                      <a:r>
                        <a:rPr sz="1050" spc="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plated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increasing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5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mass</a:t>
                      </a:r>
                      <a:r>
                        <a:rPr sz="105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while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10" dirty="0">
                          <a:latin typeface="Arial"/>
                          <a:cs typeface="Arial"/>
                        </a:rPr>
                        <a:t>silver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anode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loses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mass</a:t>
                      </a:r>
                      <a:r>
                        <a:rPr sz="1050" spc="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reduce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5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size.</a:t>
                      </a:r>
                      <a:endParaRPr sz="105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28270" marR="312420">
                        <a:lnSpc>
                          <a:spcPct val="100000"/>
                        </a:lnSpc>
                      </a:pPr>
                      <a:r>
                        <a:rPr sz="10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discharged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cathode</a:t>
                      </a:r>
                      <a:r>
                        <a:rPr sz="105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are</a:t>
                      </a:r>
                      <a:r>
                        <a:rPr sz="105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continuously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replaced</a:t>
                      </a:r>
                      <a:r>
                        <a:rPr sz="1050" spc="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5" dirty="0">
                          <a:latin typeface="Arial"/>
                          <a:cs typeface="Arial"/>
                        </a:rPr>
                        <a:t>by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oxidation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metal</a:t>
                      </a:r>
                      <a:r>
                        <a:rPr sz="105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at</a:t>
                      </a:r>
                      <a:r>
                        <a:rPr sz="105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anode,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resulting in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5" dirty="0">
                          <a:latin typeface="Arial"/>
                          <a:cs typeface="Arial"/>
                        </a:rPr>
                        <a:t>amount</a:t>
                      </a:r>
                      <a:r>
                        <a:rPr sz="1050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3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silver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ions</a:t>
                      </a:r>
                      <a:r>
                        <a:rPr sz="105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in</a:t>
                      </a:r>
                      <a:r>
                        <a:rPr sz="105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solution</a:t>
                      </a:r>
                      <a:r>
                        <a:rPr sz="105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20" dirty="0">
                          <a:latin typeface="Arial"/>
                          <a:cs typeface="Arial"/>
                        </a:rPr>
                        <a:t>remaining</a:t>
                      </a:r>
                      <a:r>
                        <a:rPr sz="105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50" dirty="0">
                          <a:latin typeface="Arial"/>
                          <a:cs typeface="Arial"/>
                        </a:rPr>
                        <a:t>the</a:t>
                      </a:r>
                      <a:r>
                        <a:rPr sz="10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50" spc="-20" dirty="0">
                          <a:latin typeface="Arial"/>
                          <a:cs typeface="Arial"/>
                        </a:rPr>
                        <a:t>same.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18415" marB="0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9259" y="6457569"/>
            <a:ext cx="124460" cy="154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70"/>
              </a:lnSpc>
            </a:pPr>
            <a:r>
              <a:rPr sz="1000" spc="-180" dirty="0">
                <a:latin typeface="Verdana"/>
                <a:cs typeface="Verdana"/>
              </a:rPr>
              <a:t>14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54454" y="1407731"/>
            <a:ext cx="5377180" cy="1011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79"/>
              </a:lnSpc>
              <a:spcBef>
                <a:spcPts val="100"/>
              </a:spcBef>
            </a:pPr>
            <a:r>
              <a:rPr sz="3600" spc="-254" dirty="0">
                <a:solidFill>
                  <a:srgbClr val="000000"/>
                </a:solidFill>
                <a:latin typeface="Verdana"/>
                <a:cs typeface="Verdana"/>
              </a:rPr>
              <a:t>ELECTRIC</a:t>
            </a:r>
            <a:r>
              <a:rPr sz="3600" spc="-365" dirty="0">
                <a:solidFill>
                  <a:srgbClr val="000000"/>
                </a:solidFill>
                <a:latin typeface="Verdana"/>
                <a:cs typeface="Verdana"/>
              </a:rPr>
              <a:t> </a:t>
            </a:r>
            <a:r>
              <a:rPr sz="3600" spc="-20" dirty="0">
                <a:solidFill>
                  <a:srgbClr val="000000"/>
                </a:solidFill>
                <a:latin typeface="Verdana"/>
                <a:cs typeface="Verdana"/>
              </a:rPr>
              <a:t>CELL</a:t>
            </a:r>
            <a:endParaRPr sz="3600">
              <a:latin typeface="Verdana"/>
              <a:cs typeface="Verdana"/>
            </a:endParaRPr>
          </a:p>
          <a:p>
            <a:pPr marL="12700">
              <a:lnSpc>
                <a:spcPts val="3879"/>
              </a:lnSpc>
            </a:pPr>
            <a:r>
              <a:rPr sz="3600" spc="-280" dirty="0">
                <a:solidFill>
                  <a:srgbClr val="0E6EC5"/>
                </a:solidFill>
                <a:latin typeface="Verdana"/>
                <a:cs typeface="Verdana"/>
              </a:rPr>
              <a:t>SIMPLE</a:t>
            </a:r>
            <a:r>
              <a:rPr sz="3600" spc="-375" dirty="0">
                <a:solidFill>
                  <a:srgbClr val="0E6EC5"/>
                </a:solidFill>
                <a:latin typeface="Verdana"/>
                <a:cs typeface="Verdana"/>
              </a:rPr>
              <a:t> </a:t>
            </a:r>
            <a:r>
              <a:rPr sz="3600" spc="-254" dirty="0">
                <a:solidFill>
                  <a:srgbClr val="0E6EC5"/>
                </a:solidFill>
                <a:latin typeface="Verdana"/>
                <a:cs typeface="Verdana"/>
              </a:rPr>
              <a:t>ELECTRIC</a:t>
            </a:r>
            <a:r>
              <a:rPr sz="3600" spc="-405" dirty="0">
                <a:solidFill>
                  <a:srgbClr val="0E6EC5"/>
                </a:solidFill>
                <a:latin typeface="Verdana"/>
                <a:cs typeface="Verdana"/>
              </a:rPr>
              <a:t> </a:t>
            </a:r>
            <a:r>
              <a:rPr sz="3600" spc="-110" dirty="0">
                <a:solidFill>
                  <a:srgbClr val="0E6EC5"/>
                </a:solidFill>
                <a:latin typeface="Verdana"/>
                <a:cs typeface="Verdana"/>
              </a:rPr>
              <a:t>CELL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6900" y="784250"/>
            <a:ext cx="1288415" cy="294640"/>
          </a:xfrm>
          <a:prstGeom prst="rect">
            <a:avLst/>
          </a:prstGeom>
          <a:solidFill>
            <a:srgbClr val="0E6EC5"/>
          </a:solidFill>
        </p:spPr>
        <p:txBody>
          <a:bodyPr vert="horz" wrap="square" lIns="0" tIns="82550" rIns="0" bIns="0" rtlCol="0">
            <a:spAutoFit/>
          </a:bodyPr>
          <a:lstStyle/>
          <a:p>
            <a:pPr marL="236854">
              <a:lnSpc>
                <a:spcPct val="100000"/>
              </a:lnSpc>
              <a:spcBef>
                <a:spcPts val="650"/>
              </a:spcBef>
            </a:pPr>
            <a:r>
              <a:rPr sz="900" dirty="0">
                <a:solidFill>
                  <a:srgbClr val="FFFFFF"/>
                </a:solidFill>
                <a:latin typeface="Verdana"/>
                <a:cs typeface="Verdana"/>
              </a:rPr>
              <a:t>KEY</a:t>
            </a:r>
            <a:r>
              <a:rPr sz="9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Verdana"/>
                <a:cs typeface="Verdana"/>
              </a:rPr>
              <a:t>CONCEPT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01391" y="1078483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69" h="153669">
                <a:moveTo>
                  <a:pt x="153669" y="0"/>
                </a:moveTo>
                <a:lnTo>
                  <a:pt x="0" y="0"/>
                </a:lnTo>
                <a:lnTo>
                  <a:pt x="0" y="153669"/>
                </a:lnTo>
                <a:lnTo>
                  <a:pt x="153669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27983"/>
            <a:ext cx="12192000" cy="293001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16559" y="6440804"/>
            <a:ext cx="1524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20" dirty="0">
                <a:latin typeface="Verdana"/>
                <a:cs typeface="Verdana"/>
              </a:rPr>
              <a:t>15</a:t>
            </a:r>
            <a:endParaRPr sz="1000">
              <a:latin typeface="Verdana"/>
              <a:cs typeface="Verdana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15619"/>
            <a:ext cx="6377940" cy="123443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0972" y="656653"/>
            <a:ext cx="58445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175" dirty="0">
                <a:solidFill>
                  <a:srgbClr val="FFFFFF"/>
                </a:solidFill>
                <a:latin typeface="Verdana"/>
                <a:cs typeface="Verdana"/>
              </a:rPr>
              <a:t>Simple</a:t>
            </a:r>
            <a:r>
              <a:rPr sz="4400" b="1" spc="-4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b="1" spc="-145" dirty="0">
                <a:solidFill>
                  <a:srgbClr val="FFFFFF"/>
                </a:solidFill>
                <a:latin typeface="Verdana"/>
                <a:cs typeface="Verdana"/>
              </a:rPr>
              <a:t>Electric</a:t>
            </a:r>
            <a:r>
              <a:rPr sz="4400" b="1" spc="-5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400" b="1" spc="-155" dirty="0">
                <a:solidFill>
                  <a:srgbClr val="FFFFFF"/>
                </a:solidFill>
                <a:latin typeface="Verdana"/>
                <a:cs typeface="Verdana"/>
              </a:rPr>
              <a:t>Cells</a:t>
            </a:r>
            <a:endParaRPr sz="44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87515" y="592709"/>
            <a:ext cx="15544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SIMPLE</a:t>
            </a:r>
            <a:r>
              <a:rPr sz="11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1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ELECTRIC</a:t>
            </a:r>
            <a:r>
              <a:rPr sz="1100" u="sng" spc="-4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10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CELL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2115" y="1096009"/>
            <a:ext cx="5677535" cy="3211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135255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Arial"/>
                <a:cs typeface="Arial"/>
              </a:rPr>
              <a:t>Electric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cells</a:t>
            </a:r>
            <a:r>
              <a:rPr sz="1100" spc="1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uses</a:t>
            </a:r>
            <a:r>
              <a:rPr sz="1100" spc="20" dirty="0">
                <a:latin typeface="Arial"/>
                <a:cs typeface="Arial"/>
              </a:rPr>
              <a:t> </a:t>
            </a:r>
            <a:r>
              <a:rPr sz="1100" spc="-85" dirty="0">
                <a:latin typeface="Arial Black"/>
                <a:cs typeface="Arial Black"/>
              </a:rPr>
              <a:t>chemical</a:t>
            </a:r>
            <a:r>
              <a:rPr sz="1100" spc="-15" dirty="0">
                <a:latin typeface="Arial Black"/>
                <a:cs typeface="Arial Black"/>
              </a:rPr>
              <a:t> </a:t>
            </a:r>
            <a:r>
              <a:rPr sz="1100" spc="-65" dirty="0">
                <a:latin typeface="Arial Black"/>
                <a:cs typeface="Arial Black"/>
              </a:rPr>
              <a:t>energy</a:t>
            </a:r>
            <a:r>
              <a:rPr sz="1100" spc="-5" dirty="0">
                <a:latin typeface="Arial Black"/>
                <a:cs typeface="Arial Black"/>
              </a:rPr>
              <a:t> </a:t>
            </a:r>
            <a:r>
              <a:rPr sz="1100" spc="-45" dirty="0">
                <a:latin typeface="Arial Black"/>
                <a:cs typeface="Arial Black"/>
              </a:rPr>
              <a:t>to </a:t>
            </a:r>
            <a:r>
              <a:rPr sz="1100" spc="-70" dirty="0">
                <a:latin typeface="Arial Black"/>
                <a:cs typeface="Arial Black"/>
              </a:rPr>
              <a:t>produce</a:t>
            </a:r>
            <a:r>
              <a:rPr sz="1100" spc="-35" dirty="0">
                <a:latin typeface="Arial Black"/>
                <a:cs typeface="Arial Black"/>
              </a:rPr>
              <a:t> </a:t>
            </a:r>
            <a:r>
              <a:rPr sz="1100" spc="-65" dirty="0">
                <a:latin typeface="Arial Black"/>
                <a:cs typeface="Arial Black"/>
              </a:rPr>
              <a:t>electricity</a:t>
            </a:r>
            <a:r>
              <a:rPr sz="1100" spc="-65" dirty="0">
                <a:latin typeface="Arial"/>
                <a:cs typeface="Arial"/>
              </a:rPr>
              <a:t>,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unlike</a:t>
            </a:r>
            <a:r>
              <a:rPr sz="1100" spc="-2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electrolysis,</a:t>
            </a:r>
            <a:r>
              <a:rPr sz="1100" spc="2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which </a:t>
            </a:r>
            <a:r>
              <a:rPr sz="1100" dirty="0">
                <a:latin typeface="Arial"/>
                <a:cs typeface="Arial"/>
              </a:rPr>
              <a:t>uses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electricity</a:t>
            </a:r>
            <a:r>
              <a:rPr sz="1100" spc="60" dirty="0">
                <a:latin typeface="Arial"/>
                <a:cs typeface="Arial"/>
              </a:rPr>
              <a:t> to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cause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chemical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changes.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A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simple,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typical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electric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cell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contains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-65" dirty="0">
                <a:latin typeface="Arial Black"/>
                <a:cs typeface="Arial Black"/>
              </a:rPr>
              <a:t>two</a:t>
            </a:r>
            <a:r>
              <a:rPr sz="1100" spc="-10" dirty="0">
                <a:latin typeface="Arial Black"/>
                <a:cs typeface="Arial Black"/>
              </a:rPr>
              <a:t> </a:t>
            </a:r>
            <a:r>
              <a:rPr sz="1100" spc="-40" dirty="0">
                <a:latin typeface="Arial Black"/>
                <a:cs typeface="Arial Black"/>
              </a:rPr>
              <a:t>different</a:t>
            </a:r>
            <a:r>
              <a:rPr sz="1100" spc="20" dirty="0">
                <a:latin typeface="Arial Black"/>
                <a:cs typeface="Arial Black"/>
              </a:rPr>
              <a:t> </a:t>
            </a:r>
            <a:r>
              <a:rPr sz="1100" spc="-75" dirty="0">
                <a:latin typeface="Arial Black"/>
                <a:cs typeface="Arial Black"/>
              </a:rPr>
              <a:t>electrodes</a:t>
            </a:r>
            <a:r>
              <a:rPr sz="1100" spc="40" dirty="0">
                <a:latin typeface="Arial Black"/>
                <a:cs typeface="Arial Black"/>
              </a:rPr>
              <a:t> </a:t>
            </a:r>
            <a:r>
              <a:rPr sz="1100" dirty="0">
                <a:latin typeface="Arial"/>
                <a:cs typeface="Arial"/>
              </a:rPr>
              <a:t>placed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-25" dirty="0">
                <a:latin typeface="Arial"/>
                <a:cs typeface="Arial"/>
              </a:rPr>
              <a:t>an</a:t>
            </a: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100" spc="-10" dirty="0">
                <a:latin typeface="Arial"/>
                <a:cs typeface="Arial"/>
              </a:rPr>
              <a:t>electrolyte.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100" u="sng" spc="-4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More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reactive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metal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(Zinc)</a:t>
            </a:r>
            <a:endParaRPr sz="1100">
              <a:latin typeface="Arial Black"/>
              <a:cs typeface="Arial Black"/>
            </a:endParaRPr>
          </a:p>
          <a:p>
            <a:pPr marL="38100" marR="42545">
              <a:lnSpc>
                <a:spcPct val="100000"/>
              </a:lnSpc>
              <a:spcBef>
                <a:spcPts val="1320"/>
              </a:spcBef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more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reactive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metal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gives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spc="60" dirty="0">
                <a:latin typeface="Arial"/>
                <a:cs typeface="Arial"/>
              </a:rPr>
              <a:t>up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electrons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more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readily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and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is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negative</a:t>
            </a:r>
            <a:r>
              <a:rPr sz="1100" spc="1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electrode.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metal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is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75" dirty="0">
                <a:latin typeface="Arial Black"/>
                <a:cs typeface="Arial Black"/>
              </a:rPr>
              <a:t>oxidised</a:t>
            </a:r>
            <a:r>
              <a:rPr sz="1100" spc="25" dirty="0">
                <a:latin typeface="Arial Black"/>
                <a:cs typeface="Arial Black"/>
              </a:rPr>
              <a:t> </a:t>
            </a:r>
            <a:r>
              <a:rPr sz="1100" dirty="0">
                <a:latin typeface="Arial"/>
                <a:cs typeface="Arial"/>
              </a:rPr>
              <a:t>here,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hence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this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spc="-10" dirty="0">
                <a:latin typeface="Arial Black"/>
                <a:cs typeface="Arial Black"/>
              </a:rPr>
              <a:t>anode</a:t>
            </a:r>
            <a:r>
              <a:rPr sz="1100" spc="-10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100">
              <a:latin typeface="Arial"/>
              <a:cs typeface="Arial"/>
            </a:endParaRPr>
          </a:p>
          <a:p>
            <a:pPr marL="23495" algn="ctr">
              <a:lnSpc>
                <a:spcPct val="100000"/>
              </a:lnSpc>
            </a:pPr>
            <a:r>
              <a:rPr sz="1100" spc="-100" dirty="0">
                <a:latin typeface="Arial Black"/>
                <a:cs typeface="Arial Black"/>
              </a:rPr>
              <a:t>Zn</a:t>
            </a:r>
            <a:r>
              <a:rPr sz="1100" spc="-60" dirty="0">
                <a:latin typeface="Arial Black"/>
                <a:cs typeface="Arial Black"/>
              </a:rPr>
              <a:t> </a:t>
            </a:r>
            <a:r>
              <a:rPr sz="1100" spc="-85" dirty="0">
                <a:latin typeface="Arial Black"/>
                <a:cs typeface="Arial Black"/>
              </a:rPr>
              <a:t>(s)</a:t>
            </a:r>
            <a:r>
              <a:rPr sz="1100" spc="-70" dirty="0">
                <a:latin typeface="Arial Black"/>
                <a:cs typeface="Arial Black"/>
              </a:rPr>
              <a:t> 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spc="15" dirty="0">
                <a:latin typeface="Times New Roman"/>
                <a:cs typeface="Times New Roman"/>
              </a:rPr>
              <a:t> </a:t>
            </a:r>
            <a:r>
              <a:rPr sz="1100" spc="-90" dirty="0">
                <a:latin typeface="Arial Black"/>
                <a:cs typeface="Arial Black"/>
              </a:rPr>
              <a:t>Zn</a:t>
            </a:r>
            <a:r>
              <a:rPr sz="1125" spc="-135" baseline="22222" dirty="0">
                <a:latin typeface="Arial Black"/>
                <a:cs typeface="Arial Black"/>
              </a:rPr>
              <a:t>2+</a:t>
            </a:r>
            <a:r>
              <a:rPr sz="1125" spc="60" baseline="22222" dirty="0">
                <a:latin typeface="Arial Black"/>
                <a:cs typeface="Arial Black"/>
              </a:rPr>
              <a:t> </a:t>
            </a:r>
            <a:r>
              <a:rPr sz="1100" spc="-65" dirty="0">
                <a:latin typeface="Arial Black"/>
                <a:cs typeface="Arial Black"/>
              </a:rPr>
              <a:t>(aq)</a:t>
            </a:r>
            <a:r>
              <a:rPr sz="1100" spc="-75" dirty="0">
                <a:latin typeface="Arial Black"/>
                <a:cs typeface="Arial Black"/>
              </a:rPr>
              <a:t> </a:t>
            </a:r>
            <a:r>
              <a:rPr sz="1100" spc="-110" dirty="0">
                <a:latin typeface="Arial Black"/>
                <a:cs typeface="Arial Black"/>
              </a:rPr>
              <a:t>+</a:t>
            </a:r>
            <a:r>
              <a:rPr sz="1100" spc="-85" dirty="0">
                <a:latin typeface="Arial Black"/>
                <a:cs typeface="Arial Black"/>
              </a:rPr>
              <a:t> </a:t>
            </a:r>
            <a:r>
              <a:rPr sz="1100" spc="-25" dirty="0">
                <a:latin typeface="Arial Black"/>
                <a:cs typeface="Arial Black"/>
              </a:rPr>
              <a:t>2e</a:t>
            </a:r>
            <a:r>
              <a:rPr sz="1125" spc="-37" baseline="22222" dirty="0">
                <a:latin typeface="Arial Black"/>
                <a:cs typeface="Arial Black"/>
              </a:rPr>
              <a:t>-</a:t>
            </a:r>
            <a:endParaRPr sz="1125" baseline="22222">
              <a:latin typeface="Arial Black"/>
              <a:cs typeface="Arial Black"/>
            </a:endParaRPr>
          </a:p>
          <a:p>
            <a:pPr marL="38100">
              <a:lnSpc>
                <a:spcPct val="100000"/>
              </a:lnSpc>
              <a:spcBef>
                <a:spcPts val="1320"/>
              </a:spcBef>
            </a:pPr>
            <a:r>
              <a:rPr sz="1100" u="sng" spc="-13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Less</a:t>
            </a:r>
            <a:r>
              <a:rPr sz="1100" u="sng" spc="-2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7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reactive</a:t>
            </a:r>
            <a:r>
              <a:rPr sz="1100" u="sng" spc="-2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55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metal</a:t>
            </a:r>
            <a:r>
              <a:rPr sz="1100" u="sng" spc="-5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 </a:t>
            </a: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(Copper)</a:t>
            </a:r>
            <a:endParaRPr sz="1100">
              <a:latin typeface="Arial Black"/>
              <a:cs typeface="Arial Black"/>
            </a:endParaRPr>
          </a:p>
          <a:p>
            <a:pPr marL="38100" marR="30480">
              <a:lnSpc>
                <a:spcPct val="100000"/>
              </a:lnSpc>
              <a:spcBef>
                <a:spcPts val="1320"/>
              </a:spcBef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less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reactive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metal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would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be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positive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electrode.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As</a:t>
            </a:r>
            <a:r>
              <a:rPr sz="1100" spc="120" dirty="0">
                <a:latin typeface="Arial"/>
                <a:cs typeface="Arial"/>
              </a:rPr>
              <a:t> </a:t>
            </a:r>
            <a:r>
              <a:rPr sz="1100" spc="-55" dirty="0">
                <a:latin typeface="Arial Black"/>
                <a:cs typeface="Arial Black"/>
              </a:rPr>
              <a:t>reduction</a:t>
            </a:r>
            <a:r>
              <a:rPr sz="1100" spc="40" dirty="0">
                <a:latin typeface="Arial Black"/>
                <a:cs typeface="Arial Black"/>
              </a:rPr>
              <a:t> </a:t>
            </a:r>
            <a:r>
              <a:rPr sz="1100" dirty="0">
                <a:latin typeface="Arial"/>
                <a:cs typeface="Arial"/>
              </a:rPr>
              <a:t>occurs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here,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spc="-20" dirty="0">
                <a:latin typeface="Arial"/>
                <a:cs typeface="Arial"/>
              </a:rPr>
              <a:t>this </a:t>
            </a:r>
            <a:r>
              <a:rPr sz="1100" dirty="0">
                <a:latin typeface="Arial"/>
                <a:cs typeface="Arial"/>
              </a:rPr>
              <a:t>is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10" dirty="0">
                <a:latin typeface="Arial Black"/>
                <a:cs typeface="Arial Black"/>
              </a:rPr>
              <a:t>cathode.</a:t>
            </a:r>
            <a:endParaRPr sz="1100">
              <a:latin typeface="Arial Black"/>
              <a:cs typeface="Arial Black"/>
            </a:endParaRPr>
          </a:p>
          <a:p>
            <a:pPr marL="22225" algn="ctr">
              <a:lnSpc>
                <a:spcPct val="100000"/>
              </a:lnSpc>
              <a:spcBef>
                <a:spcPts val="1320"/>
              </a:spcBef>
            </a:pPr>
            <a:r>
              <a:rPr sz="1100" spc="-100" dirty="0">
                <a:latin typeface="Arial Black"/>
                <a:cs typeface="Arial Black"/>
              </a:rPr>
              <a:t>2H</a:t>
            </a:r>
            <a:r>
              <a:rPr sz="1125" spc="-150" baseline="22222" dirty="0">
                <a:latin typeface="Arial Black"/>
                <a:cs typeface="Arial Black"/>
              </a:rPr>
              <a:t>+</a:t>
            </a:r>
            <a:r>
              <a:rPr sz="1125" spc="-104" baseline="22222" dirty="0">
                <a:latin typeface="Arial Black"/>
                <a:cs typeface="Arial Black"/>
              </a:rPr>
              <a:t> </a:t>
            </a:r>
            <a:r>
              <a:rPr sz="1100" spc="-65" dirty="0">
                <a:latin typeface="Arial Black"/>
                <a:cs typeface="Arial Black"/>
              </a:rPr>
              <a:t>(aq)</a:t>
            </a:r>
            <a:r>
              <a:rPr sz="1100" spc="-70" dirty="0">
                <a:latin typeface="Arial Black"/>
                <a:cs typeface="Arial Black"/>
              </a:rPr>
              <a:t> </a:t>
            </a:r>
            <a:r>
              <a:rPr sz="1100" spc="-110" dirty="0">
                <a:latin typeface="Arial Black"/>
                <a:cs typeface="Arial Black"/>
              </a:rPr>
              <a:t>+</a:t>
            </a:r>
            <a:r>
              <a:rPr sz="1100" spc="-70" dirty="0">
                <a:latin typeface="Arial Black"/>
                <a:cs typeface="Arial Black"/>
              </a:rPr>
              <a:t> </a:t>
            </a:r>
            <a:r>
              <a:rPr sz="1100" spc="-80" dirty="0">
                <a:latin typeface="Arial Black"/>
                <a:cs typeface="Arial Black"/>
              </a:rPr>
              <a:t>2e</a:t>
            </a:r>
            <a:r>
              <a:rPr sz="1125" spc="-120" baseline="22222" dirty="0">
                <a:latin typeface="Arial Black"/>
                <a:cs typeface="Arial Black"/>
              </a:rPr>
              <a:t>-</a:t>
            </a:r>
            <a:r>
              <a:rPr sz="1125" spc="-60" baseline="22222" dirty="0">
                <a:latin typeface="Arial Black"/>
                <a:cs typeface="Arial Black"/>
              </a:rPr>
              <a:t> </a:t>
            </a:r>
            <a:r>
              <a:rPr sz="1100" b="1" dirty="0">
                <a:latin typeface="Wingdings"/>
                <a:cs typeface="Wingdings"/>
              </a:rPr>
              <a:t></a:t>
            </a:r>
            <a:r>
              <a:rPr sz="1100" spc="20" dirty="0">
                <a:latin typeface="Times New Roman"/>
                <a:cs typeface="Times New Roman"/>
              </a:rPr>
              <a:t> </a:t>
            </a:r>
            <a:r>
              <a:rPr sz="1100" spc="-75" dirty="0">
                <a:latin typeface="Arial Black"/>
                <a:cs typeface="Arial Black"/>
              </a:rPr>
              <a:t>H</a:t>
            </a:r>
            <a:r>
              <a:rPr sz="1125" spc="-112" baseline="-18518" dirty="0">
                <a:latin typeface="Arial Black"/>
                <a:cs typeface="Arial Black"/>
              </a:rPr>
              <a:t>2</a:t>
            </a:r>
            <a:r>
              <a:rPr sz="1125" spc="52" baseline="-18518" dirty="0">
                <a:latin typeface="Arial Black"/>
                <a:cs typeface="Arial Black"/>
              </a:rPr>
              <a:t> </a:t>
            </a:r>
            <a:r>
              <a:rPr sz="1100" spc="-25" dirty="0">
                <a:latin typeface="Arial Black"/>
                <a:cs typeface="Arial Black"/>
              </a:rPr>
              <a:t>(g)</a:t>
            </a:r>
            <a:endParaRPr sz="11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7515" y="4617720"/>
            <a:ext cx="5585460" cy="1527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u="sng" spc="-10" dirty="0">
                <a:uFill>
                  <a:solidFill>
                    <a:srgbClr val="000000"/>
                  </a:solidFill>
                </a:uFill>
                <a:latin typeface="Arial Black"/>
                <a:cs typeface="Arial Black"/>
              </a:rPr>
              <a:t>Overall</a:t>
            </a: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more</a:t>
            </a:r>
            <a:r>
              <a:rPr sz="1100" spc="9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reactive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metal’s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electrons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would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spc="50" dirty="0">
                <a:latin typeface="Arial"/>
                <a:cs typeface="Arial"/>
              </a:rPr>
              <a:t>flow</a:t>
            </a:r>
            <a:r>
              <a:rPr sz="1100" spc="60" dirty="0">
                <a:latin typeface="Arial"/>
                <a:cs typeface="Arial"/>
              </a:rPr>
              <a:t> to</a:t>
            </a:r>
            <a:r>
              <a:rPr sz="1100" spc="8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less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reactive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metal.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45" dirty="0">
                <a:latin typeface="Arial"/>
                <a:cs typeface="Arial"/>
              </a:rPr>
              <a:t>voltmeter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will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detect</a:t>
            </a:r>
            <a:r>
              <a:rPr sz="1100" spc="3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</a:t>
            </a:r>
            <a:r>
              <a:rPr sz="1100" spc="70" dirty="0">
                <a:latin typeface="Arial"/>
                <a:cs typeface="Arial"/>
              </a:rPr>
              <a:t> </a:t>
            </a:r>
            <a:r>
              <a:rPr sz="1100" spc="-50" dirty="0">
                <a:latin typeface="Arial Black"/>
                <a:cs typeface="Arial Black"/>
              </a:rPr>
              <a:t>potential</a:t>
            </a:r>
            <a:r>
              <a:rPr sz="1100" spc="15" dirty="0">
                <a:latin typeface="Arial Black"/>
                <a:cs typeface="Arial Black"/>
              </a:rPr>
              <a:t> </a:t>
            </a:r>
            <a:r>
              <a:rPr sz="1100" spc="-60" dirty="0">
                <a:latin typeface="Arial Black"/>
                <a:cs typeface="Arial Black"/>
              </a:rPr>
              <a:t>difference</a:t>
            </a:r>
            <a:r>
              <a:rPr sz="1100" spc="40" dirty="0">
                <a:latin typeface="Arial Black"/>
                <a:cs typeface="Arial Black"/>
              </a:rPr>
              <a:t> </a:t>
            </a:r>
            <a:r>
              <a:rPr sz="1100" dirty="0">
                <a:latin typeface="Arial"/>
                <a:cs typeface="Arial"/>
              </a:rPr>
              <a:t>between</a:t>
            </a:r>
            <a:r>
              <a:rPr sz="1100" spc="3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60" dirty="0">
                <a:latin typeface="Arial"/>
                <a:cs typeface="Arial"/>
              </a:rPr>
              <a:t>two</a:t>
            </a:r>
            <a:r>
              <a:rPr sz="1100" spc="4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metals.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050" i="1" spc="-10" dirty="0">
                <a:latin typeface="Arial"/>
                <a:cs typeface="Arial"/>
              </a:rPr>
              <a:t>(electricity</a:t>
            </a:r>
            <a:r>
              <a:rPr sz="1050" i="1" spc="-25" dirty="0">
                <a:latin typeface="Arial"/>
                <a:cs typeface="Arial"/>
              </a:rPr>
              <a:t> </a:t>
            </a:r>
            <a:r>
              <a:rPr sz="1050" i="1" spc="-10" dirty="0">
                <a:latin typeface="Arial"/>
                <a:cs typeface="Arial"/>
              </a:rPr>
              <a:t>produced)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</a:pP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spc="-20" dirty="0">
                <a:latin typeface="Arial Black"/>
                <a:cs typeface="Arial Black"/>
              </a:rPr>
              <a:t>further</a:t>
            </a:r>
            <a:r>
              <a:rPr sz="1100" spc="35" dirty="0">
                <a:latin typeface="Arial Black"/>
                <a:cs typeface="Arial Black"/>
              </a:rPr>
              <a:t> </a:t>
            </a:r>
            <a:r>
              <a:rPr sz="1100" spc="-50" dirty="0">
                <a:latin typeface="Arial Black"/>
                <a:cs typeface="Arial Black"/>
              </a:rPr>
              <a:t>apart</a:t>
            </a:r>
            <a:r>
              <a:rPr sz="1100" spc="-10" dirty="0">
                <a:latin typeface="Arial Black"/>
                <a:cs typeface="Arial Black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55" dirty="0">
                <a:latin typeface="Arial"/>
                <a:cs typeface="Arial"/>
              </a:rPr>
              <a:t> two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metals</a:t>
            </a:r>
            <a:r>
              <a:rPr sz="1100" spc="4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are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in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6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reactivity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series,</a:t>
            </a:r>
            <a:r>
              <a:rPr sz="1100" spc="5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-60" dirty="0">
                <a:latin typeface="Arial Black"/>
                <a:cs typeface="Arial Black"/>
              </a:rPr>
              <a:t>greater</a:t>
            </a:r>
            <a:r>
              <a:rPr sz="1100" spc="10" dirty="0">
                <a:latin typeface="Arial Black"/>
                <a:cs typeface="Arial Black"/>
              </a:rPr>
              <a:t> </a:t>
            </a:r>
            <a:r>
              <a:rPr sz="1100" spc="-45" dirty="0">
                <a:latin typeface="Arial Black"/>
                <a:cs typeface="Arial Black"/>
              </a:rPr>
              <a:t>the</a:t>
            </a:r>
            <a:r>
              <a:rPr sz="1100" spc="-5" dirty="0">
                <a:latin typeface="Arial Black"/>
                <a:cs typeface="Arial Black"/>
              </a:rPr>
              <a:t> </a:t>
            </a:r>
            <a:r>
              <a:rPr sz="1100" spc="-10" dirty="0">
                <a:latin typeface="Arial Black"/>
                <a:cs typeface="Arial Black"/>
              </a:rPr>
              <a:t>voltage</a:t>
            </a:r>
            <a:endParaRPr sz="11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shown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spc="50" dirty="0">
                <a:latin typeface="Arial"/>
                <a:cs typeface="Arial"/>
              </a:rPr>
              <a:t>on</a:t>
            </a:r>
            <a:r>
              <a:rPr sz="1100" spc="6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45" dirty="0">
                <a:latin typeface="Arial"/>
                <a:cs typeface="Arial"/>
              </a:rPr>
              <a:t>voltmeter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60" dirty="0">
                <a:latin typeface="Arial"/>
                <a:cs typeface="Arial"/>
              </a:rPr>
              <a:t>or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75" dirty="0">
                <a:latin typeface="Arial"/>
                <a:cs typeface="Arial"/>
              </a:rPr>
              <a:t> </a:t>
            </a:r>
            <a:r>
              <a:rPr sz="1100" spc="45" dirty="0">
                <a:latin typeface="Arial"/>
                <a:cs typeface="Arial"/>
              </a:rPr>
              <a:t>brighter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the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light</a:t>
            </a:r>
            <a:r>
              <a:rPr sz="1100" spc="50" dirty="0">
                <a:latin typeface="Arial"/>
                <a:cs typeface="Arial"/>
              </a:rPr>
              <a:t> </a:t>
            </a:r>
            <a:r>
              <a:rPr sz="1100" spc="-10" dirty="0">
                <a:latin typeface="Arial"/>
                <a:cs typeface="Arial"/>
              </a:rPr>
              <a:t>bulb.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300" y="4703889"/>
            <a:ext cx="5937885" cy="1016000"/>
          </a:xfrm>
          <a:custGeom>
            <a:avLst/>
            <a:gdLst/>
            <a:ahLst/>
            <a:cxnLst/>
            <a:rect l="l" t="t" r="r" b="b"/>
            <a:pathLst>
              <a:path w="5937885" h="1016000">
                <a:moveTo>
                  <a:pt x="5937758" y="0"/>
                </a:moveTo>
                <a:lnTo>
                  <a:pt x="0" y="0"/>
                </a:lnTo>
                <a:lnTo>
                  <a:pt x="0" y="1015657"/>
                </a:lnTo>
                <a:lnTo>
                  <a:pt x="5937758" y="1015657"/>
                </a:lnTo>
                <a:lnTo>
                  <a:pt x="593775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93039" y="4731004"/>
            <a:ext cx="529145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35" dirty="0">
                <a:solidFill>
                  <a:srgbClr val="FFFFFF"/>
                </a:solidFill>
                <a:latin typeface="Arial Black"/>
                <a:cs typeface="Arial Black"/>
              </a:rPr>
              <a:t>AOCR</a:t>
            </a:r>
            <a:r>
              <a:rPr sz="1200" spc="-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65" dirty="0">
                <a:solidFill>
                  <a:srgbClr val="FFFFFF"/>
                </a:solidFill>
                <a:latin typeface="Arial Black"/>
                <a:cs typeface="Arial Black"/>
              </a:rPr>
              <a:t>still</a:t>
            </a:r>
            <a:r>
              <a:rPr sz="1200" spc="-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spc="-75" dirty="0">
                <a:solidFill>
                  <a:srgbClr val="FFFFFF"/>
                </a:solidFill>
                <a:latin typeface="Arial Black"/>
                <a:cs typeface="Arial Black"/>
              </a:rPr>
              <a:t>applies.</a:t>
            </a:r>
            <a:r>
              <a:rPr sz="1200" spc="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Anode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Oxidise,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Cathode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Reduce.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reactive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metal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undergoes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oxidation</a:t>
            </a:r>
            <a:r>
              <a:rPr sz="12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10" dirty="0">
                <a:solidFill>
                  <a:srgbClr val="FFFFFF"/>
                </a:solidFill>
                <a:latin typeface="Arial"/>
                <a:cs typeface="Arial"/>
              </a:rPr>
              <a:t>gives</a:t>
            </a:r>
            <a:r>
              <a:rPr sz="12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sz="1200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electrons.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electrons</a:t>
            </a:r>
            <a:r>
              <a:rPr sz="12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then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goes</a:t>
            </a:r>
            <a:r>
              <a:rPr sz="1200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7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less</a:t>
            </a:r>
            <a:r>
              <a:rPr sz="12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reactive</a:t>
            </a:r>
            <a:r>
              <a:rPr sz="1200" spc="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metal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sz="120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45" dirty="0">
                <a:solidFill>
                  <a:srgbClr val="FFFFFF"/>
                </a:solidFill>
                <a:latin typeface="Arial"/>
                <a:cs typeface="Arial"/>
              </a:rPr>
              <a:t>reduction</a:t>
            </a:r>
            <a:r>
              <a:rPr sz="1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"/>
                <a:cs typeface="Arial"/>
              </a:rPr>
              <a:t>occurs.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35760" y="5666739"/>
            <a:ext cx="2796540" cy="119126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045970" y="5832475"/>
            <a:ext cx="193484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85" dirty="0">
                <a:solidFill>
                  <a:srgbClr val="B5D263"/>
                </a:solidFill>
                <a:latin typeface="Arial Black"/>
                <a:cs typeface="Arial Black"/>
              </a:rPr>
              <a:t>AOCR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412747" y="1758569"/>
            <a:ext cx="3060700" cy="2496820"/>
            <a:chOff x="1412747" y="1758569"/>
            <a:chExt cx="3060700" cy="2496820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2747" y="1758569"/>
              <a:ext cx="3060700" cy="249681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178302" y="2604769"/>
              <a:ext cx="76200" cy="351790"/>
            </a:xfrm>
            <a:custGeom>
              <a:avLst/>
              <a:gdLst/>
              <a:ahLst/>
              <a:cxnLst/>
              <a:rect l="l" t="t" r="r" b="b"/>
              <a:pathLst>
                <a:path w="76200" h="351789">
                  <a:moveTo>
                    <a:pt x="38100" y="50800"/>
                  </a:moveTo>
                  <a:lnTo>
                    <a:pt x="28575" y="57150"/>
                  </a:lnTo>
                  <a:lnTo>
                    <a:pt x="28575" y="351663"/>
                  </a:lnTo>
                  <a:lnTo>
                    <a:pt x="47625" y="351663"/>
                  </a:lnTo>
                  <a:lnTo>
                    <a:pt x="47625" y="57150"/>
                  </a:lnTo>
                  <a:lnTo>
                    <a:pt x="38100" y="50800"/>
                  </a:lnTo>
                  <a:close/>
                </a:path>
                <a:path w="76200" h="351789">
                  <a:moveTo>
                    <a:pt x="38100" y="0"/>
                  </a:moveTo>
                  <a:lnTo>
                    <a:pt x="0" y="76200"/>
                  </a:lnTo>
                  <a:lnTo>
                    <a:pt x="28575" y="57150"/>
                  </a:lnTo>
                  <a:lnTo>
                    <a:pt x="28575" y="50800"/>
                  </a:lnTo>
                  <a:lnTo>
                    <a:pt x="63500" y="50800"/>
                  </a:lnTo>
                  <a:lnTo>
                    <a:pt x="38100" y="0"/>
                  </a:lnTo>
                  <a:close/>
                </a:path>
                <a:path w="76200" h="351789">
                  <a:moveTo>
                    <a:pt x="63500" y="50800"/>
                  </a:moveTo>
                  <a:lnTo>
                    <a:pt x="47625" y="50800"/>
                  </a:lnTo>
                  <a:lnTo>
                    <a:pt x="47625" y="57150"/>
                  </a:lnTo>
                  <a:lnTo>
                    <a:pt x="76200" y="76200"/>
                  </a:lnTo>
                  <a:lnTo>
                    <a:pt x="63500" y="50800"/>
                  </a:lnTo>
                  <a:close/>
                </a:path>
                <a:path w="76200" h="351789">
                  <a:moveTo>
                    <a:pt x="38100" y="50800"/>
                  </a:moveTo>
                  <a:lnTo>
                    <a:pt x="28575" y="50800"/>
                  </a:lnTo>
                  <a:lnTo>
                    <a:pt x="28575" y="57150"/>
                  </a:lnTo>
                  <a:lnTo>
                    <a:pt x="38100" y="50800"/>
                  </a:lnTo>
                  <a:close/>
                </a:path>
                <a:path w="76200" h="351789">
                  <a:moveTo>
                    <a:pt x="47625" y="50800"/>
                  </a:moveTo>
                  <a:lnTo>
                    <a:pt x="38100" y="50800"/>
                  </a:lnTo>
                  <a:lnTo>
                    <a:pt x="47625" y="57150"/>
                  </a:lnTo>
                  <a:lnTo>
                    <a:pt x="47625" y="5080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2926460" y="2408173"/>
            <a:ext cx="6426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Arial"/>
                <a:cs typeface="Arial"/>
              </a:rPr>
              <a:t>electron</a:t>
            </a:r>
            <a:r>
              <a:rPr sz="800" spc="170" dirty="0">
                <a:latin typeface="Arial"/>
                <a:cs typeface="Arial"/>
              </a:rPr>
              <a:t> </a:t>
            </a:r>
            <a:r>
              <a:rPr sz="800" spc="-20" dirty="0">
                <a:latin typeface="Arial"/>
                <a:cs typeface="Arial"/>
              </a:rPr>
              <a:t>flow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019" y="6440804"/>
            <a:ext cx="15430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5" dirty="0">
                <a:latin typeface="Verdana"/>
                <a:cs typeface="Verdana"/>
              </a:rPr>
              <a:t>16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4454" y="2677540"/>
            <a:ext cx="3372485" cy="2050414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 marR="1826260">
              <a:lnSpc>
                <a:spcPct val="79900"/>
              </a:lnSpc>
              <a:spcBef>
                <a:spcPts val="965"/>
              </a:spcBef>
            </a:pPr>
            <a:r>
              <a:rPr sz="3600" b="1" spc="-20" dirty="0">
                <a:latin typeface="Verdana"/>
                <a:cs typeface="Verdana"/>
              </a:rPr>
              <a:t>word </a:t>
            </a:r>
            <a:r>
              <a:rPr sz="3600" b="1" spc="-25" dirty="0">
                <a:latin typeface="Verdana"/>
                <a:cs typeface="Verdana"/>
              </a:rPr>
              <a:t>of </a:t>
            </a:r>
            <a:r>
              <a:rPr sz="3600" b="1" spc="-175" dirty="0">
                <a:latin typeface="Verdana"/>
                <a:cs typeface="Verdana"/>
              </a:rPr>
              <a:t>advice</a:t>
            </a:r>
            <a:endParaRPr sz="3600">
              <a:latin typeface="Verdana"/>
              <a:cs typeface="Verdana"/>
            </a:endParaRPr>
          </a:p>
          <a:p>
            <a:pPr marL="12700" marR="5080">
              <a:lnSpc>
                <a:spcPct val="120000"/>
              </a:lnSpc>
              <a:spcBef>
                <a:spcPts val="1839"/>
              </a:spcBef>
            </a:pPr>
            <a:r>
              <a:rPr sz="1000" dirty="0">
                <a:latin typeface="Arial"/>
                <a:cs typeface="Arial"/>
              </a:rPr>
              <a:t>Learning</a:t>
            </a:r>
            <a:r>
              <a:rPr sz="1000" spc="50" dirty="0">
                <a:latin typeface="Arial"/>
                <a:cs typeface="Arial"/>
              </a:rPr>
              <a:t> the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basics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is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one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thing,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being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able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to</a:t>
            </a:r>
            <a:r>
              <a:rPr sz="1000" spc="105" dirty="0">
                <a:latin typeface="Arial"/>
                <a:cs typeface="Arial"/>
              </a:rPr>
              <a:t> </a:t>
            </a:r>
            <a:r>
              <a:rPr sz="1000" spc="-45" dirty="0">
                <a:latin typeface="Arial Black"/>
                <a:cs typeface="Arial Black"/>
              </a:rPr>
              <a:t>apply</a:t>
            </a:r>
            <a:r>
              <a:rPr sz="1000" spc="30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and </a:t>
            </a:r>
            <a:r>
              <a:rPr sz="1000" spc="-70" dirty="0">
                <a:latin typeface="Arial Black"/>
                <a:cs typeface="Arial Black"/>
              </a:rPr>
              <a:t>solve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spc="-60" dirty="0">
                <a:latin typeface="Arial Black"/>
                <a:cs typeface="Arial Black"/>
              </a:rPr>
              <a:t>questions</a:t>
            </a:r>
            <a:r>
              <a:rPr sz="1000" spc="-55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is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way</a:t>
            </a:r>
            <a:r>
              <a:rPr sz="1000" spc="-1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more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40" dirty="0">
                <a:latin typeface="Arial"/>
                <a:cs typeface="Arial"/>
              </a:rPr>
              <a:t>important.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4454" y="4885106"/>
            <a:ext cx="3550285" cy="3917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1000" spc="-10" dirty="0">
                <a:latin typeface="Arial"/>
                <a:cs typeface="Arial"/>
              </a:rPr>
              <a:t>Please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be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diligent</a:t>
            </a:r>
            <a:r>
              <a:rPr sz="1000" spc="2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do </a:t>
            </a:r>
            <a:r>
              <a:rPr sz="1000" dirty="0">
                <a:latin typeface="Arial"/>
                <a:cs typeface="Arial"/>
              </a:rPr>
              <a:t>some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practices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see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if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you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are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1000" dirty="0">
                <a:latin typeface="Arial"/>
                <a:cs typeface="Arial"/>
              </a:rPr>
              <a:t>able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to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apply</a:t>
            </a:r>
            <a:r>
              <a:rPr sz="1000" spc="-45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the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concepts</a:t>
            </a:r>
            <a:r>
              <a:rPr sz="1000" spc="-10" dirty="0">
                <a:latin typeface="Arial"/>
                <a:cs typeface="Arial"/>
              </a:rPr>
              <a:t>!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6000" y="547497"/>
            <a:ext cx="5524500" cy="1355090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72720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1360"/>
              </a:spcBef>
            </a:pPr>
            <a:r>
              <a:rPr sz="1200" b="1" spc="-20" dirty="0">
                <a:latin typeface="Verdana"/>
                <a:cs typeface="Verdana"/>
              </a:rPr>
              <a:t>AOCR</a:t>
            </a:r>
            <a:endParaRPr sz="1200">
              <a:latin typeface="Verdana"/>
              <a:cs typeface="Verdana"/>
            </a:endParaRPr>
          </a:p>
          <a:p>
            <a:pPr marL="223520">
              <a:lnSpc>
                <a:spcPct val="100000"/>
              </a:lnSpc>
              <a:spcBef>
                <a:spcPts val="994"/>
              </a:spcBef>
            </a:pPr>
            <a:r>
              <a:rPr sz="1000" spc="10" dirty="0">
                <a:latin typeface="Arial"/>
                <a:cs typeface="Arial"/>
              </a:rPr>
              <a:t>The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one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and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only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constant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through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chapter,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electrolytic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cell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or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spc="10" dirty="0">
                <a:latin typeface="Arial"/>
                <a:cs typeface="Arial"/>
              </a:rPr>
              <a:t>electric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cell.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000">
              <a:latin typeface="Arial"/>
              <a:cs typeface="Arial"/>
            </a:endParaRPr>
          </a:p>
          <a:p>
            <a:pPr marL="223520">
              <a:lnSpc>
                <a:spcPct val="100000"/>
              </a:lnSpc>
              <a:spcBef>
                <a:spcPts val="5"/>
              </a:spcBef>
            </a:pPr>
            <a:r>
              <a:rPr sz="1000" spc="20" dirty="0">
                <a:latin typeface="Arial"/>
                <a:cs typeface="Arial"/>
              </a:rPr>
              <a:t>If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you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cannot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45" dirty="0">
                <a:latin typeface="Arial"/>
                <a:cs typeface="Arial"/>
              </a:rPr>
              <a:t>remember</a:t>
            </a:r>
            <a:r>
              <a:rPr sz="1000" spc="20" dirty="0">
                <a:latin typeface="Arial"/>
                <a:cs typeface="Arial"/>
              </a:rPr>
              <a:t> anything</a:t>
            </a:r>
            <a:r>
              <a:rPr sz="1000" spc="-2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from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this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20" dirty="0">
                <a:latin typeface="Arial"/>
                <a:cs typeface="Arial"/>
              </a:rPr>
              <a:t>chapter,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minimum</a:t>
            </a:r>
            <a:r>
              <a:rPr sz="1000" spc="-30" dirty="0">
                <a:latin typeface="Arial"/>
                <a:cs typeface="Arial"/>
              </a:rPr>
              <a:t> </a:t>
            </a:r>
            <a:r>
              <a:rPr sz="1000" spc="-25" dirty="0">
                <a:latin typeface="Arial"/>
                <a:cs typeface="Arial"/>
              </a:rPr>
              <a:t>is:</a:t>
            </a:r>
            <a:endParaRPr sz="1000">
              <a:latin typeface="Arial"/>
              <a:cs typeface="Arial"/>
            </a:endParaRPr>
          </a:p>
          <a:p>
            <a:pPr marL="256540">
              <a:lnSpc>
                <a:spcPct val="100000"/>
              </a:lnSpc>
              <a:spcBef>
                <a:spcPts val="240"/>
              </a:spcBef>
            </a:pPr>
            <a:r>
              <a:rPr sz="1000" spc="-55" dirty="0">
                <a:latin typeface="Arial Black"/>
                <a:cs typeface="Arial Black"/>
              </a:rPr>
              <a:t>Anode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Oxidise,</a:t>
            </a:r>
            <a:r>
              <a:rPr sz="1000" spc="-40" dirty="0">
                <a:latin typeface="Arial Black"/>
                <a:cs typeface="Arial Black"/>
              </a:rPr>
              <a:t> </a:t>
            </a:r>
            <a:r>
              <a:rPr sz="1000" spc="-65" dirty="0">
                <a:latin typeface="Arial Black"/>
                <a:cs typeface="Arial Black"/>
              </a:rPr>
              <a:t>Cathode</a:t>
            </a:r>
            <a:r>
              <a:rPr sz="1000" spc="-50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Reduce.</a:t>
            </a:r>
            <a:endParaRPr sz="10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96000" y="2163064"/>
            <a:ext cx="5524500" cy="2025014"/>
          </a:xfrm>
          <a:prstGeom prst="rect">
            <a:avLst/>
          </a:prstGeom>
          <a:ln w="9525">
            <a:solidFill>
              <a:srgbClr val="0E6EC5"/>
            </a:solidFill>
          </a:ln>
        </p:spPr>
        <p:txBody>
          <a:bodyPr vert="horz" wrap="square" lIns="0" tIns="138430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1090"/>
              </a:spcBef>
            </a:pPr>
            <a:r>
              <a:rPr sz="1200" b="1" spc="-70" dirty="0">
                <a:latin typeface="Verdana"/>
                <a:cs typeface="Verdana"/>
              </a:rPr>
              <a:t>Selective</a:t>
            </a:r>
            <a:r>
              <a:rPr sz="1200" b="1" spc="-90" dirty="0">
                <a:latin typeface="Verdana"/>
                <a:cs typeface="Verdana"/>
              </a:rPr>
              <a:t> </a:t>
            </a:r>
            <a:r>
              <a:rPr sz="1200" b="1" spc="-65" dirty="0">
                <a:latin typeface="Verdana"/>
                <a:cs typeface="Verdana"/>
              </a:rPr>
              <a:t>discharge</a:t>
            </a:r>
            <a:r>
              <a:rPr sz="1200" b="1" spc="-105" dirty="0">
                <a:latin typeface="Verdana"/>
                <a:cs typeface="Verdana"/>
              </a:rPr>
              <a:t> </a:t>
            </a:r>
            <a:r>
              <a:rPr sz="1200" b="1" spc="-60" dirty="0">
                <a:latin typeface="Verdana"/>
                <a:cs typeface="Verdana"/>
              </a:rPr>
              <a:t>and</a:t>
            </a:r>
            <a:r>
              <a:rPr sz="1200" b="1" spc="-85" dirty="0">
                <a:latin typeface="Verdana"/>
                <a:cs typeface="Verdana"/>
              </a:rPr>
              <a:t> </a:t>
            </a:r>
            <a:r>
              <a:rPr sz="1200" b="1" spc="-60" dirty="0">
                <a:latin typeface="Verdana"/>
                <a:cs typeface="Verdana"/>
              </a:rPr>
              <a:t>Concentration </a:t>
            </a:r>
            <a:r>
              <a:rPr sz="1200" b="1" spc="-10" dirty="0">
                <a:latin typeface="Verdana"/>
                <a:cs typeface="Verdana"/>
              </a:rPr>
              <a:t>effect</a:t>
            </a:r>
            <a:endParaRPr sz="1200">
              <a:latin typeface="Verdana"/>
              <a:cs typeface="Verdana"/>
            </a:endParaRPr>
          </a:p>
          <a:p>
            <a:pPr marL="223520">
              <a:lnSpc>
                <a:spcPct val="100000"/>
              </a:lnSpc>
              <a:spcBef>
                <a:spcPts val="994"/>
              </a:spcBef>
            </a:pPr>
            <a:r>
              <a:rPr sz="1000" dirty="0">
                <a:latin typeface="Arial"/>
                <a:cs typeface="Arial"/>
              </a:rPr>
              <a:t>Take</a:t>
            </a:r>
            <a:r>
              <a:rPr sz="1000" spc="10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notice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1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which</a:t>
            </a:r>
            <a:r>
              <a:rPr sz="1000" spc="9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ions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gets</a:t>
            </a:r>
            <a:r>
              <a:rPr sz="1000" spc="114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discharged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for</a:t>
            </a:r>
            <a:r>
              <a:rPr sz="1000" spc="13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different</a:t>
            </a:r>
            <a:r>
              <a:rPr sz="1000" spc="10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scenarios.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5"/>
              </a:spcBef>
            </a:pPr>
            <a:endParaRPr sz="1000">
              <a:latin typeface="Arial"/>
              <a:cs typeface="Arial"/>
            </a:endParaRPr>
          </a:p>
          <a:p>
            <a:pPr marL="22352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Most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of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time:</a:t>
            </a:r>
            <a:endParaRPr sz="1000">
              <a:latin typeface="Arial"/>
              <a:cs typeface="Arial"/>
            </a:endParaRPr>
          </a:p>
          <a:p>
            <a:pPr marL="1781175" marR="1470660" indent="-300355">
              <a:lnSpc>
                <a:spcPct val="120000"/>
              </a:lnSpc>
            </a:pPr>
            <a:r>
              <a:rPr sz="1000" spc="-75" dirty="0">
                <a:latin typeface="Arial Black"/>
                <a:cs typeface="Arial Black"/>
              </a:rPr>
              <a:t>ANODE: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50" dirty="0">
                <a:latin typeface="Arial Black"/>
                <a:cs typeface="Arial Black"/>
              </a:rPr>
              <a:t>4OH</a:t>
            </a:r>
            <a:r>
              <a:rPr sz="975" spc="-75" baseline="25641" dirty="0">
                <a:latin typeface="Arial Black"/>
                <a:cs typeface="Arial Black"/>
              </a:rPr>
              <a:t>-</a:t>
            </a:r>
            <a:r>
              <a:rPr sz="975" spc="52" baseline="25641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(aq)</a:t>
            </a:r>
            <a:r>
              <a:rPr sz="1000" spc="-75" dirty="0">
                <a:latin typeface="Arial Black"/>
                <a:cs typeface="Arial Black"/>
              </a:rPr>
              <a:t> </a:t>
            </a:r>
            <a:r>
              <a:rPr sz="1000" b="1" dirty="0">
                <a:latin typeface="Wingdings"/>
                <a:cs typeface="Wingdings"/>
              </a:rPr>
              <a:t>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O</a:t>
            </a:r>
            <a:r>
              <a:rPr sz="975" spc="-15" baseline="-21367" dirty="0">
                <a:latin typeface="Arial Black"/>
                <a:cs typeface="Arial Black"/>
              </a:rPr>
              <a:t>2</a:t>
            </a:r>
            <a:r>
              <a:rPr sz="975" spc="75" baseline="-21367" dirty="0">
                <a:latin typeface="Arial Black"/>
                <a:cs typeface="Arial Black"/>
              </a:rPr>
              <a:t> </a:t>
            </a:r>
            <a:r>
              <a:rPr sz="1000" spc="-70" dirty="0">
                <a:latin typeface="Arial Black"/>
                <a:cs typeface="Arial Black"/>
              </a:rPr>
              <a:t>(g)</a:t>
            </a:r>
            <a:r>
              <a:rPr sz="1000" spc="-7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+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2H</a:t>
            </a:r>
            <a:r>
              <a:rPr sz="975" spc="-112" baseline="-21367" dirty="0">
                <a:latin typeface="Arial Black"/>
                <a:cs typeface="Arial Black"/>
              </a:rPr>
              <a:t>2</a:t>
            </a:r>
            <a:r>
              <a:rPr sz="1000" spc="-75" dirty="0">
                <a:latin typeface="Arial Black"/>
                <a:cs typeface="Arial Black"/>
              </a:rPr>
              <a:t>O</a:t>
            </a:r>
            <a:r>
              <a:rPr sz="1000" spc="-95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(l)</a:t>
            </a:r>
            <a:r>
              <a:rPr sz="1000" spc="-70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+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40" dirty="0">
                <a:latin typeface="Arial Black"/>
                <a:cs typeface="Arial Black"/>
              </a:rPr>
              <a:t>4e</a:t>
            </a:r>
            <a:r>
              <a:rPr sz="975" spc="-60" baseline="25641" dirty="0">
                <a:latin typeface="Arial Black"/>
                <a:cs typeface="Arial Black"/>
              </a:rPr>
              <a:t>-</a:t>
            </a:r>
            <a:r>
              <a:rPr sz="975" spc="750" baseline="25641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CATHODE: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2H</a:t>
            </a:r>
            <a:r>
              <a:rPr sz="975" spc="-120" baseline="25641" dirty="0">
                <a:latin typeface="Arial Black"/>
                <a:cs typeface="Arial Black"/>
              </a:rPr>
              <a:t>+</a:t>
            </a:r>
            <a:r>
              <a:rPr sz="975" spc="-82" baseline="25641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(aq)</a:t>
            </a:r>
            <a:r>
              <a:rPr sz="1000" spc="-75" dirty="0">
                <a:latin typeface="Arial Black"/>
                <a:cs typeface="Arial Black"/>
              </a:rPr>
              <a:t> </a:t>
            </a:r>
            <a:r>
              <a:rPr sz="1000" spc="-100" dirty="0">
                <a:latin typeface="Arial Black"/>
                <a:cs typeface="Arial Black"/>
              </a:rPr>
              <a:t>+</a:t>
            </a:r>
            <a:r>
              <a:rPr sz="1000" spc="-65" dirty="0">
                <a:latin typeface="Arial Black"/>
                <a:cs typeface="Arial Black"/>
              </a:rPr>
              <a:t> </a:t>
            </a:r>
            <a:r>
              <a:rPr sz="1000" spc="-20" dirty="0">
                <a:latin typeface="Arial Black"/>
                <a:cs typeface="Arial Black"/>
              </a:rPr>
              <a:t>2e</a:t>
            </a:r>
            <a:r>
              <a:rPr sz="975" spc="-30" baseline="25641" dirty="0">
                <a:latin typeface="Arial Black"/>
                <a:cs typeface="Arial Black"/>
              </a:rPr>
              <a:t>-</a:t>
            </a:r>
            <a:r>
              <a:rPr sz="975" spc="97" baseline="25641" dirty="0">
                <a:latin typeface="Arial Black"/>
                <a:cs typeface="Arial Black"/>
              </a:rPr>
              <a:t> </a:t>
            </a:r>
            <a:r>
              <a:rPr sz="975" b="1" baseline="25641" dirty="0">
                <a:latin typeface="Wingdings"/>
                <a:cs typeface="Wingdings"/>
              </a:rPr>
              <a:t></a:t>
            </a:r>
            <a:r>
              <a:rPr sz="975" spc="142" baseline="25641" dirty="0">
                <a:latin typeface="Times New Roman"/>
                <a:cs typeface="Times New Roman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H</a:t>
            </a:r>
            <a:r>
              <a:rPr sz="975" spc="-82" baseline="-21367" dirty="0">
                <a:latin typeface="Arial Black"/>
                <a:cs typeface="Arial Black"/>
              </a:rPr>
              <a:t>2</a:t>
            </a:r>
            <a:r>
              <a:rPr sz="975" spc="60" baseline="-21367" dirty="0">
                <a:latin typeface="Arial Black"/>
                <a:cs typeface="Arial Black"/>
              </a:rPr>
              <a:t> </a:t>
            </a:r>
            <a:r>
              <a:rPr sz="1000" spc="-25" dirty="0">
                <a:latin typeface="Arial Black"/>
                <a:cs typeface="Arial Black"/>
              </a:rPr>
              <a:t>(g)</a:t>
            </a:r>
            <a:endParaRPr sz="1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00">
              <a:latin typeface="Arial Black"/>
              <a:cs typeface="Arial Black"/>
            </a:endParaRPr>
          </a:p>
          <a:p>
            <a:pPr marL="223520" marR="678180">
              <a:lnSpc>
                <a:spcPct val="120000"/>
              </a:lnSpc>
            </a:pPr>
            <a:r>
              <a:rPr sz="1000" dirty="0">
                <a:latin typeface="Arial"/>
                <a:cs typeface="Arial"/>
              </a:rPr>
              <a:t>But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if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there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is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spc="-80" dirty="0">
                <a:latin typeface="Arial Black"/>
                <a:cs typeface="Arial Black"/>
              </a:rPr>
              <a:t>Cu</a:t>
            </a:r>
            <a:r>
              <a:rPr sz="1000" spc="-105" dirty="0">
                <a:latin typeface="Arial Black"/>
                <a:cs typeface="Arial Black"/>
              </a:rPr>
              <a:t> </a:t>
            </a:r>
            <a:r>
              <a:rPr sz="975" baseline="25641" dirty="0">
                <a:latin typeface="Arial Black"/>
                <a:cs typeface="Arial Black"/>
              </a:rPr>
              <a:t>2+</a:t>
            </a:r>
            <a:r>
              <a:rPr sz="975" spc="465" baseline="25641" dirty="0">
                <a:latin typeface="Arial Black"/>
                <a:cs typeface="Arial Black"/>
              </a:rPr>
              <a:t> </a:t>
            </a:r>
            <a:r>
              <a:rPr sz="1000" spc="55" dirty="0">
                <a:latin typeface="Arial"/>
                <a:cs typeface="Arial"/>
              </a:rPr>
              <a:t>or</a:t>
            </a:r>
            <a:r>
              <a:rPr sz="1000" spc="6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if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its</a:t>
            </a:r>
            <a:r>
              <a:rPr sz="1000" spc="35" dirty="0">
                <a:latin typeface="Arial"/>
                <a:cs typeface="Arial"/>
              </a:rPr>
              <a:t> </a:t>
            </a:r>
            <a:r>
              <a:rPr sz="1000" spc="-20" dirty="0">
                <a:latin typeface="Arial Black"/>
                <a:cs typeface="Arial Black"/>
              </a:rPr>
              <a:t>molten/</a:t>
            </a:r>
            <a:r>
              <a:rPr sz="1000" spc="10" dirty="0">
                <a:latin typeface="Arial Black"/>
                <a:cs typeface="Arial Black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concentrated</a:t>
            </a:r>
            <a:r>
              <a:rPr sz="1000" spc="-55" dirty="0">
                <a:latin typeface="Arial"/>
                <a:cs typeface="Arial"/>
              </a:rPr>
              <a:t>,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we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need</a:t>
            </a:r>
            <a:r>
              <a:rPr sz="1000" spc="55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to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apply</a:t>
            </a:r>
            <a:r>
              <a:rPr sz="1000" spc="15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selective </a:t>
            </a:r>
            <a:r>
              <a:rPr sz="1000" spc="20" dirty="0">
                <a:latin typeface="Arial"/>
                <a:cs typeface="Arial"/>
              </a:rPr>
              <a:t>discharge</a:t>
            </a:r>
            <a:r>
              <a:rPr sz="1000" spc="-1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or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spc="30" dirty="0">
                <a:latin typeface="Arial"/>
                <a:cs typeface="Arial"/>
              </a:rPr>
              <a:t>concentration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effect.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96000" y="4253229"/>
            <a:ext cx="5524500" cy="2393315"/>
          </a:xfrm>
          <a:prstGeom prst="rect">
            <a:avLst/>
          </a:prstGeom>
          <a:ln w="9525">
            <a:solidFill>
              <a:srgbClr val="BEBEBE"/>
            </a:solidFill>
          </a:ln>
        </p:spPr>
        <p:txBody>
          <a:bodyPr vert="horz" wrap="square" lIns="0" tIns="165100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1300"/>
              </a:spcBef>
            </a:pPr>
            <a:r>
              <a:rPr sz="1200" b="1" spc="-80" dirty="0">
                <a:latin typeface="Verdana"/>
                <a:cs typeface="Verdana"/>
              </a:rPr>
              <a:t>Leftover </a:t>
            </a:r>
            <a:r>
              <a:rPr sz="1200" b="1" spc="-20" dirty="0">
                <a:latin typeface="Verdana"/>
                <a:cs typeface="Verdana"/>
              </a:rPr>
              <a:t>ions</a:t>
            </a:r>
            <a:endParaRPr sz="1200">
              <a:latin typeface="Verdana"/>
              <a:cs typeface="Verdana"/>
            </a:endParaRPr>
          </a:p>
          <a:p>
            <a:pPr marL="223520" marR="403860">
              <a:lnSpc>
                <a:spcPct val="120000"/>
              </a:lnSpc>
              <a:spcBef>
                <a:spcPts val="755"/>
              </a:spcBef>
            </a:pPr>
            <a:r>
              <a:rPr sz="1000" dirty="0">
                <a:latin typeface="Arial"/>
                <a:cs typeface="Arial"/>
              </a:rPr>
              <a:t>After</a:t>
            </a:r>
            <a:r>
              <a:rPr sz="1000" spc="9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1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respective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discharge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at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8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anode</a:t>
            </a:r>
            <a:r>
              <a:rPr sz="1000" spc="8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cathode,</a:t>
            </a:r>
            <a:r>
              <a:rPr sz="1000" spc="7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there</a:t>
            </a:r>
            <a:r>
              <a:rPr sz="1000" spc="1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will</a:t>
            </a:r>
            <a:r>
              <a:rPr sz="1000" spc="9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be</a:t>
            </a:r>
            <a:r>
              <a:rPr sz="1000" spc="140" dirty="0">
                <a:latin typeface="Arial"/>
                <a:cs typeface="Arial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the</a:t>
            </a:r>
            <a:r>
              <a:rPr sz="1000" spc="7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leftover </a:t>
            </a:r>
            <a:r>
              <a:rPr sz="1000" spc="-55" dirty="0">
                <a:latin typeface="Arial Black"/>
                <a:cs typeface="Arial Black"/>
              </a:rPr>
              <a:t>ions</a:t>
            </a:r>
            <a:r>
              <a:rPr sz="1000" spc="2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in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the</a:t>
            </a:r>
            <a:r>
              <a:rPr sz="1000" spc="2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solution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that</a:t>
            </a:r>
            <a:r>
              <a:rPr sz="1000" spc="5" dirty="0">
                <a:latin typeface="Arial"/>
                <a:cs typeface="Arial"/>
              </a:rPr>
              <a:t> </a:t>
            </a:r>
            <a:r>
              <a:rPr sz="1000" spc="50" dirty="0">
                <a:latin typeface="Arial"/>
                <a:cs typeface="Arial"/>
              </a:rPr>
              <a:t>did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60" dirty="0">
                <a:latin typeface="Arial"/>
                <a:cs typeface="Arial"/>
              </a:rPr>
              <a:t>not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discharge.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1000">
              <a:latin typeface="Arial"/>
              <a:cs typeface="Arial"/>
            </a:endParaRPr>
          </a:p>
          <a:p>
            <a:pPr marL="22352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These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ions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can cause a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-55" dirty="0">
                <a:latin typeface="Arial Black"/>
                <a:cs typeface="Arial Black"/>
              </a:rPr>
              <a:t>difference</a:t>
            </a:r>
            <a:r>
              <a:rPr sz="1000" spc="-75" dirty="0">
                <a:latin typeface="Arial Black"/>
                <a:cs typeface="Arial Black"/>
              </a:rPr>
              <a:t> </a:t>
            </a:r>
            <a:r>
              <a:rPr sz="1000" spc="-35" dirty="0">
                <a:latin typeface="Arial Black"/>
                <a:cs typeface="Arial Black"/>
              </a:rPr>
              <a:t>to </a:t>
            </a:r>
            <a:r>
              <a:rPr sz="1000" spc="-40" dirty="0">
                <a:latin typeface="Arial Black"/>
                <a:cs typeface="Arial Black"/>
              </a:rPr>
              <a:t>the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solution</a:t>
            </a:r>
            <a:r>
              <a:rPr sz="1000" spc="-10" dirty="0">
                <a:latin typeface="Arial"/>
                <a:cs typeface="Arial"/>
              </a:rPr>
              <a:t>.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95"/>
              </a:spcBef>
            </a:pPr>
            <a:endParaRPr sz="1000">
              <a:latin typeface="Arial"/>
              <a:cs typeface="Arial"/>
            </a:endParaRPr>
          </a:p>
          <a:p>
            <a:pPr marL="223520" marR="649605">
              <a:lnSpc>
                <a:spcPct val="120000"/>
              </a:lnSpc>
            </a:pPr>
            <a:r>
              <a:rPr sz="1000" dirty="0">
                <a:latin typeface="Arial"/>
                <a:cs typeface="Arial"/>
              </a:rPr>
              <a:t>For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example,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spc="55" dirty="0">
                <a:latin typeface="Arial"/>
                <a:cs typeface="Arial"/>
              </a:rPr>
              <a:t>for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</a:t>
            </a:r>
            <a:r>
              <a:rPr sz="1000" spc="70" dirty="0">
                <a:latin typeface="Arial"/>
                <a:cs typeface="Arial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CuSO</a:t>
            </a:r>
            <a:r>
              <a:rPr sz="975" spc="-135" baseline="-21367" dirty="0">
                <a:latin typeface="Arial Black"/>
                <a:cs typeface="Arial Black"/>
              </a:rPr>
              <a:t>4</a:t>
            </a:r>
            <a:r>
              <a:rPr sz="975" spc="142" baseline="-21367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solution</a:t>
            </a:r>
            <a:r>
              <a:rPr sz="1000" dirty="0">
                <a:latin typeface="Arial Black"/>
                <a:cs typeface="Arial Black"/>
              </a:rPr>
              <a:t>,</a:t>
            </a:r>
            <a:r>
              <a:rPr sz="1000" spc="-6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Cu</a:t>
            </a:r>
            <a:r>
              <a:rPr sz="975" baseline="25641" dirty="0">
                <a:latin typeface="Arial"/>
                <a:cs typeface="Arial"/>
              </a:rPr>
              <a:t>2+</a:t>
            </a:r>
            <a:r>
              <a:rPr sz="975" spc="345" baseline="25641" dirty="0">
                <a:latin typeface="Arial"/>
                <a:cs typeface="Arial"/>
              </a:rPr>
              <a:t> </a:t>
            </a:r>
            <a:r>
              <a:rPr sz="1000" spc="65" dirty="0">
                <a:latin typeface="Arial"/>
                <a:cs typeface="Arial"/>
              </a:rPr>
              <a:t>&amp;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OH</a:t>
            </a:r>
            <a:r>
              <a:rPr sz="975" baseline="25641" dirty="0">
                <a:latin typeface="Arial"/>
                <a:cs typeface="Arial"/>
              </a:rPr>
              <a:t>-</a:t>
            </a:r>
            <a:r>
              <a:rPr sz="975" spc="247" baseline="2564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gets</a:t>
            </a:r>
            <a:r>
              <a:rPr sz="1000" spc="6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discharged</a:t>
            </a:r>
            <a:r>
              <a:rPr sz="1000" spc="1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while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-75" dirty="0">
                <a:latin typeface="Arial Black"/>
                <a:cs typeface="Arial Black"/>
              </a:rPr>
              <a:t>H</a:t>
            </a:r>
            <a:r>
              <a:rPr sz="975" spc="-112" baseline="25641" dirty="0">
                <a:latin typeface="Arial Black"/>
                <a:cs typeface="Arial Black"/>
              </a:rPr>
              <a:t>+</a:t>
            </a:r>
            <a:r>
              <a:rPr sz="975" spc="30" baseline="25641" dirty="0">
                <a:latin typeface="Arial Black"/>
                <a:cs typeface="Arial Black"/>
              </a:rPr>
              <a:t> </a:t>
            </a:r>
            <a:r>
              <a:rPr sz="1000" spc="-150" dirty="0">
                <a:latin typeface="Arial Black"/>
                <a:cs typeface="Arial Black"/>
              </a:rPr>
              <a:t>&amp;</a:t>
            </a:r>
            <a:r>
              <a:rPr sz="1000" spc="-10" dirty="0">
                <a:latin typeface="Arial Black"/>
                <a:cs typeface="Arial Black"/>
              </a:rPr>
              <a:t> </a:t>
            </a:r>
            <a:r>
              <a:rPr sz="1000" spc="-20" dirty="0">
                <a:latin typeface="Arial Black"/>
                <a:cs typeface="Arial Black"/>
              </a:rPr>
              <a:t>SO</a:t>
            </a:r>
            <a:r>
              <a:rPr sz="975" spc="-30" baseline="-21367" dirty="0">
                <a:latin typeface="Arial Black"/>
                <a:cs typeface="Arial Black"/>
              </a:rPr>
              <a:t>4</a:t>
            </a:r>
            <a:r>
              <a:rPr sz="975" spc="-30" baseline="25641" dirty="0">
                <a:latin typeface="Arial Black"/>
                <a:cs typeface="Arial Black"/>
              </a:rPr>
              <a:t>2-</a:t>
            </a:r>
            <a:r>
              <a:rPr sz="975" spc="-15" baseline="25641" dirty="0">
                <a:latin typeface="Arial Black"/>
                <a:cs typeface="Arial Black"/>
              </a:rPr>
              <a:t> </a:t>
            </a:r>
            <a:r>
              <a:rPr sz="1000" spc="-10" dirty="0">
                <a:latin typeface="Arial Black"/>
                <a:cs typeface="Arial Black"/>
              </a:rPr>
              <a:t>remains.</a:t>
            </a:r>
            <a:endParaRPr sz="1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Arial Black"/>
              <a:cs typeface="Arial Black"/>
            </a:endParaRPr>
          </a:p>
          <a:p>
            <a:pPr marL="22352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The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solution turns</a:t>
            </a:r>
            <a:r>
              <a:rPr sz="1000" spc="40" dirty="0">
                <a:latin typeface="Arial"/>
                <a:cs typeface="Arial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less</a:t>
            </a:r>
            <a:r>
              <a:rPr sz="1000" dirty="0">
                <a:latin typeface="Arial Black"/>
                <a:cs typeface="Arial Black"/>
              </a:rPr>
              <a:t> </a:t>
            </a:r>
            <a:r>
              <a:rPr sz="1000" spc="-45" dirty="0">
                <a:latin typeface="Arial Black"/>
                <a:cs typeface="Arial Black"/>
              </a:rPr>
              <a:t>blue</a:t>
            </a:r>
            <a:r>
              <a:rPr sz="1000" spc="-1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as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Cu</a:t>
            </a:r>
            <a:r>
              <a:rPr sz="975" baseline="25641" dirty="0">
                <a:latin typeface="Arial"/>
                <a:cs typeface="Arial"/>
              </a:rPr>
              <a:t>2+</a:t>
            </a:r>
            <a:r>
              <a:rPr sz="975" spc="322" baseline="25641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is</a:t>
            </a:r>
            <a:r>
              <a:rPr sz="1000" spc="2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discharged</a:t>
            </a:r>
            <a:r>
              <a:rPr sz="1000" spc="3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and</a:t>
            </a:r>
            <a:r>
              <a:rPr sz="1000" spc="45" dirty="0">
                <a:latin typeface="Arial"/>
                <a:cs typeface="Arial"/>
              </a:rPr>
              <a:t> </a:t>
            </a:r>
            <a:r>
              <a:rPr sz="1000" spc="-45" dirty="0">
                <a:latin typeface="Arial Black"/>
                <a:cs typeface="Arial Black"/>
              </a:rPr>
              <a:t>more</a:t>
            </a:r>
            <a:r>
              <a:rPr sz="1000" spc="-25" dirty="0">
                <a:latin typeface="Arial Black"/>
                <a:cs typeface="Arial Black"/>
              </a:rPr>
              <a:t> </a:t>
            </a:r>
            <a:r>
              <a:rPr sz="1000" spc="-90" dirty="0">
                <a:latin typeface="Arial Black"/>
                <a:cs typeface="Arial Black"/>
              </a:rPr>
              <a:t>acidic</a:t>
            </a:r>
            <a:r>
              <a:rPr sz="1000" spc="-20" dirty="0">
                <a:latin typeface="Arial Black"/>
                <a:cs typeface="Arial Black"/>
              </a:rPr>
              <a:t> </a:t>
            </a:r>
            <a:r>
              <a:rPr sz="1000" dirty="0">
                <a:latin typeface="Arial"/>
                <a:cs typeface="Arial"/>
              </a:rPr>
              <a:t>as</a:t>
            </a:r>
            <a:r>
              <a:rPr sz="1000" spc="50" dirty="0">
                <a:latin typeface="Arial"/>
                <a:cs typeface="Arial"/>
              </a:rPr>
              <a:t> </a:t>
            </a:r>
            <a:r>
              <a:rPr sz="1000" dirty="0">
                <a:latin typeface="Arial"/>
                <a:cs typeface="Arial"/>
              </a:rPr>
              <a:t>H</a:t>
            </a:r>
            <a:r>
              <a:rPr sz="975" baseline="-21367" dirty="0">
                <a:latin typeface="Arial"/>
                <a:cs typeface="Arial"/>
              </a:rPr>
              <a:t>2</a:t>
            </a:r>
            <a:r>
              <a:rPr sz="1000" dirty="0">
                <a:latin typeface="Arial"/>
                <a:cs typeface="Arial"/>
              </a:rPr>
              <a:t>SO</a:t>
            </a:r>
            <a:r>
              <a:rPr sz="975" baseline="-21367" dirty="0">
                <a:latin typeface="Arial"/>
                <a:cs typeface="Arial"/>
              </a:rPr>
              <a:t>4</a:t>
            </a:r>
            <a:r>
              <a:rPr sz="975" spc="509" baseline="-21367" dirty="0">
                <a:latin typeface="Arial"/>
                <a:cs typeface="Arial"/>
              </a:rPr>
              <a:t> </a:t>
            </a:r>
            <a:r>
              <a:rPr sz="1000" spc="-10" dirty="0">
                <a:latin typeface="Arial"/>
                <a:cs typeface="Arial"/>
              </a:rPr>
              <a:t>remains.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942329" y="1748663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153670" y="0"/>
                </a:moveTo>
                <a:lnTo>
                  <a:pt x="0" y="0"/>
                </a:lnTo>
                <a:lnTo>
                  <a:pt x="153670" y="153670"/>
                </a:lnTo>
                <a:lnTo>
                  <a:pt x="153670" y="0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42329" y="649236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70">
                <a:moveTo>
                  <a:pt x="153670" y="0"/>
                </a:moveTo>
                <a:lnTo>
                  <a:pt x="0" y="0"/>
                </a:lnTo>
                <a:lnTo>
                  <a:pt x="153670" y="153670"/>
                </a:lnTo>
                <a:lnTo>
                  <a:pt x="153670" y="0"/>
                </a:lnTo>
                <a:close/>
              </a:path>
            </a:pathLst>
          </a:custGeom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42329" y="4036059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70">
                <a:moveTo>
                  <a:pt x="153670" y="0"/>
                </a:moveTo>
                <a:lnTo>
                  <a:pt x="0" y="0"/>
                </a:lnTo>
                <a:lnTo>
                  <a:pt x="153670" y="153669"/>
                </a:lnTo>
                <a:lnTo>
                  <a:pt x="153670" y="0"/>
                </a:lnTo>
                <a:close/>
              </a:path>
            </a:pathLst>
          </a:custGeom>
          <a:ln w="9525">
            <a:solidFill>
              <a:srgbClr val="0E6E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66900" y="1188618"/>
            <a:ext cx="920750" cy="294640"/>
          </a:xfrm>
          <a:prstGeom prst="rect">
            <a:avLst/>
          </a:prstGeom>
          <a:solidFill>
            <a:srgbClr val="0E6EC5"/>
          </a:solidFill>
        </p:spPr>
        <p:txBody>
          <a:bodyPr vert="horz" wrap="square" lIns="0" tIns="83185" rIns="0" bIns="0" rtlCol="0">
            <a:spAutoFit/>
          </a:bodyPr>
          <a:lstStyle/>
          <a:p>
            <a:pPr marL="127635">
              <a:lnSpc>
                <a:spcPct val="100000"/>
              </a:lnSpc>
              <a:spcBef>
                <a:spcPts val="655"/>
              </a:spcBef>
            </a:pPr>
            <a:r>
              <a:rPr sz="900" spc="-10" dirty="0">
                <a:solidFill>
                  <a:srgbClr val="FFFFFF"/>
                </a:solidFill>
                <a:latin typeface="Verdana"/>
                <a:cs typeface="Verdana"/>
              </a:rPr>
              <a:t>ADVANCED</a:t>
            </a:r>
            <a:endParaRPr sz="9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33598" y="1482852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69" h="153669">
                <a:moveTo>
                  <a:pt x="153669" y="0"/>
                </a:moveTo>
                <a:lnTo>
                  <a:pt x="0" y="0"/>
                </a:lnTo>
                <a:lnTo>
                  <a:pt x="0" y="153670"/>
                </a:lnTo>
                <a:lnTo>
                  <a:pt x="153669" y="0"/>
                </a:lnTo>
                <a:close/>
              </a:path>
            </a:pathLst>
          </a:custGeom>
          <a:solidFill>
            <a:srgbClr val="0A52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700257" y="-35"/>
            <a:ext cx="1492250" cy="120650"/>
          </a:xfrm>
          <a:custGeom>
            <a:avLst/>
            <a:gdLst/>
            <a:ahLst/>
            <a:cxnLst/>
            <a:rect l="l" t="t" r="r" b="b"/>
            <a:pathLst>
              <a:path w="1492250" h="120650">
                <a:moveTo>
                  <a:pt x="1491742" y="0"/>
                </a:moveTo>
                <a:lnTo>
                  <a:pt x="0" y="0"/>
                </a:lnTo>
                <a:lnTo>
                  <a:pt x="0" y="120050"/>
                </a:lnTo>
                <a:lnTo>
                  <a:pt x="1491742" y="120050"/>
                </a:lnTo>
                <a:lnTo>
                  <a:pt x="1491742" y="0"/>
                </a:lnTo>
                <a:close/>
              </a:path>
            </a:pathLst>
          </a:custGeom>
          <a:solidFill>
            <a:srgbClr val="0E6E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0840084" y="8255"/>
            <a:ext cx="1214755" cy="116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DARRELL</a:t>
            </a:r>
            <a:r>
              <a:rPr sz="600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25" dirty="0">
                <a:solidFill>
                  <a:srgbClr val="FFFFFF"/>
                </a:solidFill>
                <a:latin typeface="Verdana"/>
                <a:cs typeface="Verdana"/>
              </a:rPr>
              <a:t>(COPYRIGHTED)</a:t>
            </a:r>
            <a:r>
              <a:rPr sz="600" spc="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600" spc="-50" dirty="0">
                <a:solidFill>
                  <a:srgbClr val="FFFFFF"/>
                </a:solidFill>
                <a:latin typeface="Verdana"/>
                <a:cs typeface="Verdana"/>
              </a:rPr>
              <a:t>©</a:t>
            </a:r>
            <a:endParaRPr sz="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1939" y="6489281"/>
            <a:ext cx="117855" cy="88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4595">
              <a:lnSpc>
                <a:spcPct val="100000"/>
              </a:lnSpc>
              <a:spcBef>
                <a:spcPts val="100"/>
              </a:spcBef>
            </a:pPr>
            <a:r>
              <a:rPr sz="3600" spc="-185" dirty="0">
                <a:solidFill>
                  <a:srgbClr val="000000"/>
                </a:solidFill>
              </a:rPr>
              <a:t>Try</a:t>
            </a:r>
            <a:r>
              <a:rPr sz="3600" spc="-270" dirty="0">
                <a:solidFill>
                  <a:srgbClr val="000000"/>
                </a:solidFill>
              </a:rPr>
              <a:t> </a:t>
            </a:r>
            <a:r>
              <a:rPr sz="3600" spc="-95" dirty="0">
                <a:solidFill>
                  <a:srgbClr val="000000"/>
                </a:solidFill>
              </a:rPr>
              <a:t>it</a:t>
            </a:r>
            <a:r>
              <a:rPr sz="3600" spc="-285" dirty="0">
                <a:solidFill>
                  <a:srgbClr val="000000"/>
                </a:solidFill>
              </a:rPr>
              <a:t> </a:t>
            </a:r>
            <a:r>
              <a:rPr sz="3600" spc="-150" dirty="0">
                <a:solidFill>
                  <a:srgbClr val="000000"/>
                </a:solidFill>
              </a:rPr>
              <a:t>yourself!</a:t>
            </a:r>
            <a:r>
              <a:rPr sz="3600" spc="-190" dirty="0">
                <a:solidFill>
                  <a:srgbClr val="000000"/>
                </a:solidFill>
              </a:rPr>
              <a:t> </a:t>
            </a:r>
            <a:r>
              <a:rPr sz="3600" spc="-130" dirty="0">
                <a:solidFill>
                  <a:srgbClr val="000000"/>
                </a:solidFill>
              </a:rPr>
              <a:t>(TYS</a:t>
            </a:r>
            <a:r>
              <a:rPr sz="3600" spc="-270" dirty="0">
                <a:solidFill>
                  <a:srgbClr val="000000"/>
                </a:solidFill>
              </a:rPr>
              <a:t> </a:t>
            </a:r>
            <a:r>
              <a:rPr sz="3600" spc="-130" dirty="0">
                <a:solidFill>
                  <a:srgbClr val="000000"/>
                </a:solidFill>
              </a:rPr>
              <a:t>Question)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872219" y="4830445"/>
            <a:ext cx="946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latin typeface="Arial Black"/>
                <a:cs typeface="Arial Black"/>
              </a:rPr>
              <a:t>Answer:</a:t>
            </a:r>
            <a:endParaRPr sz="18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57635" y="1287704"/>
            <a:ext cx="7297118" cy="36029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39175" y="5244288"/>
            <a:ext cx="3114675" cy="14573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6821" y="6488519"/>
            <a:ext cx="122555" cy="904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4595">
              <a:lnSpc>
                <a:spcPct val="100000"/>
              </a:lnSpc>
              <a:spcBef>
                <a:spcPts val="100"/>
              </a:spcBef>
            </a:pPr>
            <a:r>
              <a:rPr sz="3600" spc="-185" dirty="0">
                <a:solidFill>
                  <a:srgbClr val="000000"/>
                </a:solidFill>
              </a:rPr>
              <a:t>Try</a:t>
            </a:r>
            <a:r>
              <a:rPr sz="3600" spc="-270" dirty="0">
                <a:solidFill>
                  <a:srgbClr val="000000"/>
                </a:solidFill>
              </a:rPr>
              <a:t> </a:t>
            </a:r>
            <a:r>
              <a:rPr sz="3600" spc="-95" dirty="0">
                <a:solidFill>
                  <a:srgbClr val="000000"/>
                </a:solidFill>
              </a:rPr>
              <a:t>it</a:t>
            </a:r>
            <a:r>
              <a:rPr sz="3600" spc="-285" dirty="0">
                <a:solidFill>
                  <a:srgbClr val="000000"/>
                </a:solidFill>
              </a:rPr>
              <a:t> </a:t>
            </a:r>
            <a:r>
              <a:rPr sz="3600" spc="-150" dirty="0">
                <a:solidFill>
                  <a:srgbClr val="000000"/>
                </a:solidFill>
              </a:rPr>
              <a:t>yourself!</a:t>
            </a:r>
            <a:r>
              <a:rPr sz="3600" spc="-190" dirty="0">
                <a:solidFill>
                  <a:srgbClr val="000000"/>
                </a:solidFill>
              </a:rPr>
              <a:t> </a:t>
            </a:r>
            <a:r>
              <a:rPr sz="3600" spc="-130" dirty="0">
                <a:solidFill>
                  <a:srgbClr val="000000"/>
                </a:solidFill>
              </a:rPr>
              <a:t>(TYS</a:t>
            </a:r>
            <a:r>
              <a:rPr sz="3600" spc="-270" dirty="0">
                <a:solidFill>
                  <a:srgbClr val="000000"/>
                </a:solidFill>
              </a:rPr>
              <a:t> </a:t>
            </a:r>
            <a:r>
              <a:rPr sz="3600" spc="-130" dirty="0">
                <a:solidFill>
                  <a:srgbClr val="000000"/>
                </a:solidFill>
              </a:rPr>
              <a:t>Question)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8529319" y="5015229"/>
            <a:ext cx="946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latin typeface="Arial Black"/>
                <a:cs typeface="Arial Black"/>
              </a:rPr>
              <a:t>Answer:</a:t>
            </a:r>
            <a:endParaRPr sz="1800">
              <a:latin typeface="Arial Black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3116" y="1175475"/>
            <a:ext cx="6714837" cy="389334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53450" y="5591175"/>
            <a:ext cx="2667000" cy="2762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2537</Words>
  <Application>Microsoft Office PowerPoint</Application>
  <PresentationFormat>Widescreen</PresentationFormat>
  <Paragraphs>397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Black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USING REACTIVE ELECTRODE</vt:lpstr>
      <vt:lpstr>PowerPoint Presentation</vt:lpstr>
      <vt:lpstr>ELECTROLYTIC CELL</vt:lpstr>
      <vt:lpstr>PowerPoint Presentation</vt:lpstr>
      <vt:lpstr>PowerPoint Presentation</vt:lpstr>
      <vt:lpstr>Electrolysis of molten ionic compound</vt:lpstr>
      <vt:lpstr>EASE OF DISCHARGE</vt:lpstr>
      <vt:lpstr>PowerPoint Presentation</vt:lpstr>
      <vt:lpstr>PowerPoint Presentation</vt:lpstr>
      <vt:lpstr>PowerPoint Presentation</vt:lpstr>
      <vt:lpstr>PowerPoint Presentation</vt:lpstr>
      <vt:lpstr>ELECTRIC CELL SIMPLE ELECTRIC CELL</vt:lpstr>
      <vt:lpstr>PowerPoint Presentation</vt:lpstr>
      <vt:lpstr>PowerPoint Presentation</vt:lpstr>
      <vt:lpstr>Try it yourself! (TYS Question)</vt:lpstr>
      <vt:lpstr>Try it yourself! (TYS Question)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Dublin_Design</dc:creator>
  <cp:lastModifiedBy>Hp</cp:lastModifiedBy>
  <cp:revision>1</cp:revision>
  <dcterms:created xsi:type="dcterms:W3CDTF">2024-09-06T16:05:17Z</dcterms:created>
  <dcterms:modified xsi:type="dcterms:W3CDTF">2024-09-06T16:06:24Z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2022-04-06T00:00:00Z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2024-09-06T00:00:00Z</vt:filetime>
  </property>
  <property fmtid="{D5CDD505-2E9C-101B-9397-08002B2CF9AE}" pid="5" name="Producer">
    <vt:lpwstr>3-Heights(TM) PDF Security Shell 4.8.25.2 (http://www.pdf-tools.com)</vt:lpwstr>
  </property>
</Properties>
</file>